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3" r:id="rId14"/>
    <p:sldId id="268" r:id="rId15"/>
    <p:sldId id="269" r:id="rId16"/>
    <p:sldId id="270" r:id="rId17"/>
    <p:sldId id="271" r:id="rId18"/>
    <p:sldId id="272" r:id="rId19"/>
  </p:sldIdLst>
  <p:sldSz cx="18288000" cy="10287000"/>
  <p:notesSz cx="6858000" cy="9144000"/>
  <p:embeddedFontLst>
    <p:embeddedFont>
      <p:font typeface="Garet" panose="020B0604020202020204" charset="0"/>
      <p:regular r:id="rId20"/>
    </p:embeddedFont>
    <p:embeddedFont>
      <p:font typeface="Garet Bold" panose="020B0604020202020204" charset="0"/>
      <p:regular r:id="rId21"/>
    </p:embeddedFont>
    <p:embeddedFont>
      <p:font typeface="Inter" panose="020B0604020202020204" charset="0"/>
      <p:regular r:id="rId22"/>
    </p:embeddedFont>
    <p:embeddedFont>
      <p:font typeface="Inter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22" autoAdjust="0"/>
  </p:normalViewPr>
  <p:slideViewPr>
    <p:cSldViewPr>
      <p:cViewPr varScale="1">
        <p:scale>
          <a:sx n="59" d="100"/>
          <a:sy n="59" d="100"/>
        </p:scale>
        <p:origin x="494"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2714" y="2057400"/>
            <a:ext cx="11532595" cy="3831379"/>
            <a:chOff x="0" y="0"/>
            <a:chExt cx="3037391" cy="1009087"/>
          </a:xfrm>
        </p:grpSpPr>
        <p:sp>
          <p:nvSpPr>
            <p:cNvPr id="3" name="Freeform 3"/>
            <p:cNvSpPr/>
            <p:nvPr/>
          </p:nvSpPr>
          <p:spPr>
            <a:xfrm>
              <a:off x="0" y="0"/>
              <a:ext cx="3037391" cy="1009087"/>
            </a:xfrm>
            <a:custGeom>
              <a:avLst/>
              <a:gdLst/>
              <a:ahLst/>
              <a:cxnLst/>
              <a:rect l="l" t="t" r="r" b="b"/>
              <a:pathLst>
                <a:path w="3037391" h="1009087">
                  <a:moveTo>
                    <a:pt x="0" y="0"/>
                  </a:moveTo>
                  <a:lnTo>
                    <a:pt x="3037391" y="0"/>
                  </a:lnTo>
                  <a:lnTo>
                    <a:pt x="3037391" y="1009087"/>
                  </a:lnTo>
                  <a:lnTo>
                    <a:pt x="0" y="1009087"/>
                  </a:lnTo>
                  <a:close/>
                </a:path>
              </a:pathLst>
            </a:custGeom>
            <a:solidFill>
              <a:srgbClr val="003333"/>
            </a:solidFill>
          </p:spPr>
        </p:sp>
        <p:sp>
          <p:nvSpPr>
            <p:cNvPr id="4" name="TextBox 4"/>
            <p:cNvSpPr txBox="1"/>
            <p:nvPr/>
          </p:nvSpPr>
          <p:spPr>
            <a:xfrm>
              <a:off x="0" y="-28575"/>
              <a:ext cx="3037391" cy="103766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103191" y="4579883"/>
            <a:ext cx="12091415" cy="3602062"/>
            <a:chOff x="0" y="0"/>
            <a:chExt cx="3184570" cy="948691"/>
          </a:xfrm>
        </p:grpSpPr>
        <p:sp>
          <p:nvSpPr>
            <p:cNvPr id="6" name="Freeform 6"/>
            <p:cNvSpPr/>
            <p:nvPr/>
          </p:nvSpPr>
          <p:spPr>
            <a:xfrm>
              <a:off x="0" y="0"/>
              <a:ext cx="3184570" cy="948691"/>
            </a:xfrm>
            <a:custGeom>
              <a:avLst/>
              <a:gdLst/>
              <a:ahLst/>
              <a:cxnLst/>
              <a:rect l="l" t="t" r="r" b="b"/>
              <a:pathLst>
                <a:path w="3184570" h="948691">
                  <a:moveTo>
                    <a:pt x="0" y="0"/>
                  </a:moveTo>
                  <a:lnTo>
                    <a:pt x="3184570" y="0"/>
                  </a:lnTo>
                  <a:lnTo>
                    <a:pt x="3184570" y="948691"/>
                  </a:lnTo>
                  <a:lnTo>
                    <a:pt x="0" y="948691"/>
                  </a:lnTo>
                  <a:close/>
                </a:path>
              </a:pathLst>
            </a:custGeom>
            <a:solidFill>
              <a:srgbClr val="003333"/>
            </a:solidFill>
          </p:spPr>
        </p:sp>
        <p:sp>
          <p:nvSpPr>
            <p:cNvPr id="7" name="TextBox 7"/>
            <p:cNvSpPr txBox="1"/>
            <p:nvPr/>
          </p:nvSpPr>
          <p:spPr>
            <a:xfrm>
              <a:off x="0" y="-28575"/>
              <a:ext cx="3184570" cy="97726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700000">
            <a:off x="11700950" y="2816842"/>
            <a:ext cx="3647288" cy="3602062"/>
            <a:chOff x="0" y="0"/>
            <a:chExt cx="960603" cy="948691"/>
          </a:xfrm>
        </p:grpSpPr>
        <p:sp>
          <p:nvSpPr>
            <p:cNvPr id="9" name="Freeform 9"/>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003333"/>
            </a:solidFill>
          </p:spPr>
        </p:sp>
        <p:sp>
          <p:nvSpPr>
            <p:cNvPr id="10" name="TextBox 10"/>
            <p:cNvSpPr txBox="1"/>
            <p:nvPr/>
          </p:nvSpPr>
          <p:spPr>
            <a:xfrm>
              <a:off x="0" y="-28575"/>
              <a:ext cx="960603" cy="97726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700000">
            <a:off x="2747275" y="4173742"/>
            <a:ext cx="3647288" cy="3602062"/>
            <a:chOff x="0" y="0"/>
            <a:chExt cx="960603" cy="948691"/>
          </a:xfrm>
        </p:grpSpPr>
        <p:sp>
          <p:nvSpPr>
            <p:cNvPr id="12" name="Freeform 12"/>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003333"/>
            </a:solidFill>
          </p:spPr>
        </p:sp>
        <p:sp>
          <p:nvSpPr>
            <p:cNvPr id="13" name="TextBox 13"/>
            <p:cNvSpPr txBox="1"/>
            <p:nvPr/>
          </p:nvSpPr>
          <p:spPr>
            <a:xfrm>
              <a:off x="0" y="-28575"/>
              <a:ext cx="960603" cy="97726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428975" y="7562737"/>
            <a:ext cx="2041499" cy="891892"/>
            <a:chOff x="0" y="0"/>
            <a:chExt cx="537679" cy="234902"/>
          </a:xfrm>
        </p:grpSpPr>
        <p:sp>
          <p:nvSpPr>
            <p:cNvPr id="15" name="Freeform 15"/>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3333"/>
            </a:solidFill>
          </p:spPr>
        </p:sp>
        <p:sp>
          <p:nvSpPr>
            <p:cNvPr id="16" name="TextBox 16"/>
            <p:cNvSpPr txBox="1"/>
            <p:nvPr/>
          </p:nvSpPr>
          <p:spPr>
            <a:xfrm>
              <a:off x="0" y="-28575"/>
              <a:ext cx="537679" cy="26347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570919" y="7500242"/>
            <a:ext cx="2041499" cy="891892"/>
            <a:chOff x="0" y="0"/>
            <a:chExt cx="537679" cy="234902"/>
          </a:xfrm>
        </p:grpSpPr>
        <p:sp>
          <p:nvSpPr>
            <p:cNvPr id="18" name="Freeform 18"/>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3333"/>
            </a:solidFill>
          </p:spPr>
        </p:sp>
        <p:sp>
          <p:nvSpPr>
            <p:cNvPr id="19" name="TextBox 19"/>
            <p:cNvSpPr txBox="1"/>
            <p:nvPr/>
          </p:nvSpPr>
          <p:spPr>
            <a:xfrm>
              <a:off x="0" y="-28575"/>
              <a:ext cx="537679" cy="26347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463306" y="7552856"/>
            <a:ext cx="3731299" cy="813940"/>
            <a:chOff x="0" y="0"/>
            <a:chExt cx="982729" cy="214371"/>
          </a:xfrm>
        </p:grpSpPr>
        <p:sp>
          <p:nvSpPr>
            <p:cNvPr id="21" name="Freeform 21"/>
            <p:cNvSpPr/>
            <p:nvPr/>
          </p:nvSpPr>
          <p:spPr>
            <a:xfrm>
              <a:off x="0" y="0"/>
              <a:ext cx="982729" cy="214371"/>
            </a:xfrm>
            <a:custGeom>
              <a:avLst/>
              <a:gdLst/>
              <a:ahLst/>
              <a:cxnLst/>
              <a:rect l="l" t="t" r="r" b="b"/>
              <a:pathLst>
                <a:path w="982729" h="214371">
                  <a:moveTo>
                    <a:pt x="0" y="0"/>
                  </a:moveTo>
                  <a:lnTo>
                    <a:pt x="982729" y="0"/>
                  </a:lnTo>
                  <a:lnTo>
                    <a:pt x="982729" y="214371"/>
                  </a:lnTo>
                  <a:lnTo>
                    <a:pt x="0" y="214371"/>
                  </a:lnTo>
                  <a:close/>
                </a:path>
              </a:pathLst>
            </a:custGeom>
            <a:solidFill>
              <a:srgbClr val="003333"/>
            </a:solidFill>
          </p:spPr>
        </p:sp>
        <p:sp>
          <p:nvSpPr>
            <p:cNvPr id="22" name="TextBox 22"/>
            <p:cNvSpPr txBox="1"/>
            <p:nvPr/>
          </p:nvSpPr>
          <p:spPr>
            <a:xfrm>
              <a:off x="0" y="-28575"/>
              <a:ext cx="982729" cy="24294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605340" y="7696000"/>
            <a:ext cx="3589266" cy="813940"/>
            <a:chOff x="0" y="0"/>
            <a:chExt cx="945321" cy="214371"/>
          </a:xfrm>
        </p:grpSpPr>
        <p:sp>
          <p:nvSpPr>
            <p:cNvPr id="24" name="Freeform 24"/>
            <p:cNvSpPr/>
            <p:nvPr/>
          </p:nvSpPr>
          <p:spPr>
            <a:xfrm>
              <a:off x="0" y="0"/>
              <a:ext cx="945321" cy="214371"/>
            </a:xfrm>
            <a:custGeom>
              <a:avLst/>
              <a:gdLst/>
              <a:ahLst/>
              <a:cxnLst/>
              <a:rect l="l" t="t" r="r" b="b"/>
              <a:pathLst>
                <a:path w="945321" h="214371">
                  <a:moveTo>
                    <a:pt x="0" y="0"/>
                  </a:moveTo>
                  <a:lnTo>
                    <a:pt x="945321" y="0"/>
                  </a:lnTo>
                  <a:lnTo>
                    <a:pt x="945321" y="214371"/>
                  </a:lnTo>
                  <a:lnTo>
                    <a:pt x="0" y="214371"/>
                  </a:lnTo>
                  <a:close/>
                </a:path>
              </a:pathLst>
            </a:custGeom>
            <a:solidFill>
              <a:srgbClr val="003333"/>
            </a:solidFill>
          </p:spPr>
        </p:sp>
        <p:sp>
          <p:nvSpPr>
            <p:cNvPr id="25" name="TextBox 25"/>
            <p:cNvSpPr txBox="1"/>
            <p:nvPr/>
          </p:nvSpPr>
          <p:spPr>
            <a:xfrm>
              <a:off x="0" y="-28575"/>
              <a:ext cx="945321" cy="242946"/>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4103191" y="4117975"/>
            <a:ext cx="10081618" cy="2346324"/>
          </a:xfrm>
          <a:prstGeom prst="rect">
            <a:avLst/>
          </a:prstGeom>
        </p:spPr>
        <p:txBody>
          <a:bodyPr lIns="0" tIns="0" rIns="0" bIns="0" rtlCol="0" anchor="t">
            <a:spAutoFit/>
          </a:bodyPr>
          <a:lstStyle/>
          <a:p>
            <a:pPr algn="ctr">
              <a:lnSpc>
                <a:spcPts val="8899"/>
              </a:lnSpc>
            </a:pPr>
            <a:r>
              <a:rPr lang="en-US" sz="9999" b="1" spc="-129" dirty="0">
                <a:solidFill>
                  <a:srgbClr val="00F9FF"/>
                </a:solidFill>
                <a:latin typeface="Garet Bold"/>
                <a:ea typeface="Garet Bold"/>
                <a:cs typeface="Garet Bold"/>
                <a:sym typeface="Garet Bold"/>
              </a:rPr>
              <a:t>INJECTIONS SQL AVEUGLES</a:t>
            </a:r>
          </a:p>
        </p:txBody>
      </p:sp>
      <p:sp>
        <p:nvSpPr>
          <p:cNvPr id="28" name="Freeform 28"/>
          <p:cNvSpPr/>
          <p:nvPr/>
        </p:nvSpPr>
        <p:spPr>
          <a:xfrm>
            <a:off x="13524594" y="7552856"/>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2840609" y="2727905"/>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TextBox 30"/>
          <p:cNvSpPr txBox="1"/>
          <p:nvPr/>
        </p:nvSpPr>
        <p:spPr>
          <a:xfrm>
            <a:off x="6022959" y="1799451"/>
            <a:ext cx="4704192" cy="592097"/>
          </a:xfrm>
          <a:prstGeom prst="rect">
            <a:avLst/>
          </a:prstGeom>
        </p:spPr>
        <p:txBody>
          <a:bodyPr lIns="0" tIns="0" rIns="0" bIns="0" rtlCol="0" anchor="t">
            <a:spAutoFit/>
          </a:bodyPr>
          <a:lstStyle/>
          <a:p>
            <a:pPr algn="ctr">
              <a:lnSpc>
                <a:spcPts val="2215"/>
              </a:lnSpc>
            </a:pPr>
            <a:r>
              <a:rPr lang="en-US" sz="2606" b="1" spc="-112">
                <a:solidFill>
                  <a:srgbClr val="003333"/>
                </a:solidFill>
                <a:latin typeface="Garet Bold"/>
                <a:ea typeface="Garet Bold"/>
                <a:cs typeface="Garet Bold"/>
                <a:sym typeface="Garet Bold"/>
              </a:rPr>
              <a:t>SECURITE DES APPLICATIONS WEB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806222" cy="1016000"/>
          </a:xfrm>
        </p:grpSpPr>
        <p:sp>
          <p:nvSpPr>
            <p:cNvPr id="3" name="Freeform 3"/>
            <p:cNvSpPr/>
            <p:nvPr/>
          </p:nvSpPr>
          <p:spPr>
            <a:xfrm>
              <a:off x="0" y="0"/>
              <a:ext cx="1806222" cy="1016000"/>
            </a:xfrm>
            <a:custGeom>
              <a:avLst/>
              <a:gdLst/>
              <a:ahLst/>
              <a:cxnLst/>
              <a:rect l="l" t="t" r="r" b="b"/>
              <a:pathLst>
                <a:path w="1806222" h="1016000">
                  <a:moveTo>
                    <a:pt x="1646202" y="0"/>
                  </a:moveTo>
                  <a:lnTo>
                    <a:pt x="160020" y="0"/>
                  </a:lnTo>
                  <a:lnTo>
                    <a:pt x="0" y="160020"/>
                  </a:lnTo>
                  <a:lnTo>
                    <a:pt x="0" y="855980"/>
                  </a:lnTo>
                  <a:lnTo>
                    <a:pt x="160020" y="1016000"/>
                  </a:lnTo>
                  <a:lnTo>
                    <a:pt x="1646202" y="1016000"/>
                  </a:lnTo>
                  <a:lnTo>
                    <a:pt x="1806222" y="855980"/>
                  </a:lnTo>
                  <a:lnTo>
                    <a:pt x="1806222" y="160020"/>
                  </a:lnTo>
                  <a:lnTo>
                    <a:pt x="1646202" y="0"/>
                  </a:lnTo>
                  <a:close/>
                </a:path>
              </a:pathLst>
            </a:custGeom>
            <a:solidFill>
              <a:srgbClr val="003333"/>
            </a:solidFill>
            <a:ln w="28575" cap="sq">
              <a:solidFill>
                <a:srgbClr val="01FFFF"/>
              </a:solidFill>
              <a:prstDash val="solid"/>
              <a:miter/>
            </a:ln>
          </p:spPr>
        </p:sp>
        <p:sp>
          <p:nvSpPr>
            <p:cNvPr id="4" name="TextBox 4"/>
            <p:cNvSpPr txBox="1"/>
            <p:nvPr/>
          </p:nvSpPr>
          <p:spPr>
            <a:xfrm>
              <a:off x="63500" y="34925"/>
              <a:ext cx="1679222" cy="917575"/>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256742" y="5143500"/>
            <a:ext cx="771958" cy="0"/>
          </a:xfrm>
          <a:prstGeom prst="line">
            <a:avLst/>
          </a:prstGeom>
          <a:ln w="38100" cap="flat">
            <a:solidFill>
              <a:srgbClr val="00F9FF"/>
            </a:solidFill>
            <a:prstDash val="solid"/>
            <a:headEnd type="oval" w="lg" len="lg"/>
            <a:tailEnd type="none" w="sm" len="sm"/>
          </a:ln>
        </p:spPr>
      </p:sp>
      <p:sp>
        <p:nvSpPr>
          <p:cNvPr id="6" name="AutoShape 6"/>
          <p:cNvSpPr/>
          <p:nvPr/>
        </p:nvSpPr>
        <p:spPr>
          <a:xfrm flipH="1">
            <a:off x="17259300" y="5143500"/>
            <a:ext cx="771958" cy="0"/>
          </a:xfrm>
          <a:prstGeom prst="line">
            <a:avLst/>
          </a:prstGeom>
          <a:ln w="38100" cap="flat">
            <a:solidFill>
              <a:srgbClr val="00F9FF"/>
            </a:solidFill>
            <a:prstDash val="solid"/>
            <a:headEnd type="oval" w="lg" len="lg"/>
            <a:tailEnd type="none" w="sm" len="sm"/>
          </a:ln>
        </p:spPr>
      </p:sp>
      <p:sp>
        <p:nvSpPr>
          <p:cNvPr id="7" name="AutoShape 7"/>
          <p:cNvSpPr/>
          <p:nvPr/>
        </p:nvSpPr>
        <p:spPr>
          <a:xfrm flipV="1">
            <a:off x="9144000" y="9258300"/>
            <a:ext cx="0" cy="771958"/>
          </a:xfrm>
          <a:prstGeom prst="line">
            <a:avLst/>
          </a:prstGeom>
          <a:ln w="38100" cap="flat">
            <a:solidFill>
              <a:srgbClr val="00F9FF"/>
            </a:solidFill>
            <a:prstDash val="solid"/>
            <a:headEnd type="oval" w="lg" len="lg"/>
            <a:tailEnd type="none" w="sm" len="sm"/>
          </a:ln>
        </p:spPr>
      </p:sp>
      <p:sp>
        <p:nvSpPr>
          <p:cNvPr id="8" name="AutoShape 8"/>
          <p:cNvSpPr/>
          <p:nvPr/>
        </p:nvSpPr>
        <p:spPr>
          <a:xfrm>
            <a:off x="9144000" y="256742"/>
            <a:ext cx="0" cy="771958"/>
          </a:xfrm>
          <a:prstGeom prst="line">
            <a:avLst/>
          </a:prstGeom>
          <a:ln w="38100" cap="flat">
            <a:solidFill>
              <a:srgbClr val="00F9FF"/>
            </a:solidFill>
            <a:prstDash val="solid"/>
            <a:headEnd type="oval" w="lg" len="lg"/>
            <a:tailEnd type="none" w="sm" len="sm"/>
          </a:ln>
        </p:spPr>
      </p:sp>
      <p:sp>
        <p:nvSpPr>
          <p:cNvPr id="9" name="Freeform 9"/>
          <p:cNvSpPr/>
          <p:nvPr/>
        </p:nvSpPr>
        <p:spPr>
          <a:xfrm>
            <a:off x="13021200" y="8821108"/>
            <a:ext cx="2631364" cy="181803"/>
          </a:xfrm>
          <a:custGeom>
            <a:avLst/>
            <a:gdLst/>
            <a:ahLst/>
            <a:cxnLst/>
            <a:rect l="l" t="t" r="r" b="b"/>
            <a:pathLst>
              <a:path w="2631364" h="181803">
                <a:moveTo>
                  <a:pt x="0" y="0"/>
                </a:moveTo>
                <a:lnTo>
                  <a:pt x="2631363" y="0"/>
                </a:lnTo>
                <a:lnTo>
                  <a:pt x="2631363" y="181803"/>
                </a:lnTo>
                <a:lnTo>
                  <a:pt x="0" y="181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2745131" y="643151"/>
            <a:ext cx="2631364" cy="181803"/>
          </a:xfrm>
          <a:custGeom>
            <a:avLst/>
            <a:gdLst/>
            <a:ahLst/>
            <a:cxnLst/>
            <a:rect l="l" t="t" r="r" b="b"/>
            <a:pathLst>
              <a:path w="2631364" h="181803">
                <a:moveTo>
                  <a:pt x="0" y="0"/>
                </a:moveTo>
                <a:lnTo>
                  <a:pt x="2631364" y="0"/>
                </a:lnTo>
                <a:lnTo>
                  <a:pt x="2631364" y="181804"/>
                </a:lnTo>
                <a:lnTo>
                  <a:pt x="0" y="181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379110" y="1442478"/>
            <a:ext cx="7407120" cy="1384916"/>
          </a:xfrm>
          <a:prstGeom prst="rect">
            <a:avLst/>
          </a:prstGeom>
        </p:spPr>
        <p:txBody>
          <a:bodyPr lIns="0" tIns="0" rIns="0" bIns="0" rtlCol="0" anchor="t">
            <a:spAutoFit/>
          </a:bodyPr>
          <a:lstStyle/>
          <a:p>
            <a:pPr algn="l">
              <a:lnSpc>
                <a:spcPts val="5399"/>
              </a:lnSpc>
            </a:pPr>
            <a:r>
              <a:rPr lang="en-US" sz="5399" b="1" spc="-140">
                <a:solidFill>
                  <a:srgbClr val="00F9FF"/>
                </a:solidFill>
                <a:latin typeface="Garet Bold"/>
                <a:ea typeface="Garet Bold"/>
                <a:cs typeface="Garet Bold"/>
                <a:sym typeface="Garet Bold"/>
              </a:rPr>
              <a:t>EXPLOITATION DE LA VULNÉRABILITÉ </a:t>
            </a:r>
          </a:p>
        </p:txBody>
      </p:sp>
      <p:sp>
        <p:nvSpPr>
          <p:cNvPr id="12" name="TextBox 12"/>
          <p:cNvSpPr txBox="1"/>
          <p:nvPr/>
        </p:nvSpPr>
        <p:spPr>
          <a:xfrm>
            <a:off x="9334811" y="2235296"/>
            <a:ext cx="6885832" cy="592097"/>
          </a:xfrm>
          <a:prstGeom prst="rect">
            <a:avLst/>
          </a:prstGeom>
        </p:spPr>
        <p:txBody>
          <a:bodyPr lIns="0" tIns="0" rIns="0" bIns="0" rtlCol="0" anchor="t">
            <a:spAutoFit/>
          </a:bodyPr>
          <a:lstStyle/>
          <a:p>
            <a:pPr algn="l">
              <a:lnSpc>
                <a:spcPts val="2215"/>
              </a:lnSpc>
            </a:pPr>
            <a:r>
              <a:rPr lang="en-US" sz="2606" b="1" spc="101">
                <a:solidFill>
                  <a:srgbClr val="FFFFFF"/>
                </a:solidFill>
                <a:latin typeface="Garet Bold"/>
                <a:ea typeface="Garet Bold"/>
                <a:cs typeface="Garet Bold"/>
                <a:sym typeface="Garet Bold"/>
              </a:rPr>
              <a:t>COMMENT UN ATTAQUANT IDENTIFIE UNE VULNÉRABILITÉ </a:t>
            </a:r>
          </a:p>
        </p:txBody>
      </p:sp>
      <p:sp>
        <p:nvSpPr>
          <p:cNvPr id="13" name="TextBox 13"/>
          <p:cNvSpPr txBox="1"/>
          <p:nvPr/>
        </p:nvSpPr>
        <p:spPr>
          <a:xfrm>
            <a:off x="1379110" y="4160894"/>
            <a:ext cx="12484604" cy="3422650"/>
          </a:xfrm>
          <a:prstGeom prst="rect">
            <a:avLst/>
          </a:prstGeom>
        </p:spPr>
        <p:txBody>
          <a:bodyPr lIns="0" tIns="0" rIns="0" bIns="0" rtlCol="0" anchor="t">
            <a:spAutoFit/>
          </a:bodyPr>
          <a:lstStyle/>
          <a:p>
            <a:pPr algn="just">
              <a:lnSpc>
                <a:spcPts val="3049"/>
              </a:lnSpc>
            </a:pPr>
            <a:r>
              <a:rPr lang="en-US" sz="2499">
                <a:solidFill>
                  <a:srgbClr val="00F9FF"/>
                </a:solidFill>
                <a:latin typeface="Inter"/>
                <a:ea typeface="Inter"/>
                <a:cs typeface="Inter"/>
                <a:sym typeface="Inter"/>
              </a:rPr>
              <a:t>L’attaquant commence par tester différentes entrées pour observer le comportement de l’application : </a:t>
            </a:r>
          </a:p>
          <a:p>
            <a:pPr algn="just">
              <a:lnSpc>
                <a:spcPts val="3049"/>
              </a:lnSpc>
            </a:pPr>
            <a:r>
              <a:rPr lang="en-US" sz="2499">
                <a:solidFill>
                  <a:srgbClr val="00F9FF"/>
                </a:solidFill>
                <a:latin typeface="Inter"/>
                <a:ea typeface="Inter"/>
                <a:cs typeface="Inter"/>
                <a:sym typeface="Inter"/>
              </a:rPr>
              <a:t>• Envoi de caractères spéciaux </a:t>
            </a:r>
            <a:r>
              <a:rPr lang="en-US" sz="2499">
                <a:solidFill>
                  <a:srgbClr val="FFDE59"/>
                </a:solidFill>
                <a:latin typeface="Inter"/>
                <a:ea typeface="Inter"/>
                <a:cs typeface="Inter"/>
                <a:sym typeface="Inter"/>
              </a:rPr>
              <a:t>(', ", --, #)</a:t>
            </a:r>
            <a:r>
              <a:rPr lang="en-US" sz="2499">
                <a:solidFill>
                  <a:srgbClr val="00F9FF"/>
                </a:solidFill>
                <a:latin typeface="Inter"/>
                <a:ea typeface="Inter"/>
                <a:cs typeface="Inter"/>
                <a:sym typeface="Inter"/>
              </a:rPr>
              <a:t> pour repérer des erreurs SQL masquées </a:t>
            </a:r>
          </a:p>
          <a:p>
            <a:pPr algn="just">
              <a:lnSpc>
                <a:spcPts val="3049"/>
              </a:lnSpc>
            </a:pPr>
            <a:endParaRPr lang="en-US" sz="2499">
              <a:solidFill>
                <a:srgbClr val="00F9FF"/>
              </a:solidFill>
              <a:latin typeface="Inter"/>
              <a:ea typeface="Inter"/>
              <a:cs typeface="Inter"/>
              <a:sym typeface="Inter"/>
            </a:endParaRPr>
          </a:p>
          <a:p>
            <a:pPr algn="just">
              <a:lnSpc>
                <a:spcPts val="3049"/>
              </a:lnSpc>
            </a:pPr>
            <a:r>
              <a:rPr lang="en-US" sz="2499">
                <a:solidFill>
                  <a:srgbClr val="00F9FF"/>
                </a:solidFill>
                <a:latin typeface="Inter"/>
                <a:ea typeface="Inter"/>
                <a:cs typeface="Inter"/>
                <a:sym typeface="Inter"/>
              </a:rPr>
              <a:t>• Injection de requêtes conditionnelles </a:t>
            </a:r>
            <a:r>
              <a:rPr lang="en-US" sz="2499">
                <a:solidFill>
                  <a:srgbClr val="FFDE59"/>
                </a:solidFill>
                <a:latin typeface="Inter"/>
                <a:ea typeface="Inter"/>
                <a:cs typeface="Inter"/>
                <a:sym typeface="Inter"/>
              </a:rPr>
              <a:t>(AND 1=1, AND 1=2)</a:t>
            </a:r>
            <a:r>
              <a:rPr lang="en-US" sz="2499">
                <a:solidFill>
                  <a:srgbClr val="00F9FF"/>
                </a:solidFill>
                <a:latin typeface="Inter"/>
                <a:ea typeface="Inter"/>
                <a:cs typeface="Inter"/>
                <a:sym typeface="Inter"/>
              </a:rPr>
              <a:t> pour observer des variations de réponse </a:t>
            </a:r>
          </a:p>
          <a:p>
            <a:pPr algn="just">
              <a:lnSpc>
                <a:spcPts val="3049"/>
              </a:lnSpc>
            </a:pPr>
            <a:endParaRPr lang="en-US" sz="2499">
              <a:solidFill>
                <a:srgbClr val="00F9FF"/>
              </a:solidFill>
              <a:latin typeface="Inter"/>
              <a:ea typeface="Inter"/>
              <a:cs typeface="Inter"/>
              <a:sym typeface="Inter"/>
            </a:endParaRPr>
          </a:p>
          <a:p>
            <a:pPr algn="just">
              <a:lnSpc>
                <a:spcPts val="3049"/>
              </a:lnSpc>
            </a:pPr>
            <a:r>
              <a:rPr lang="en-US" sz="2499">
                <a:solidFill>
                  <a:srgbClr val="00F9FF"/>
                </a:solidFill>
                <a:latin typeface="Inter"/>
                <a:ea typeface="Inter"/>
                <a:cs typeface="Inter"/>
                <a:sym typeface="Inter"/>
              </a:rPr>
              <a:t>• Utilisation de fonctions SQL comme </a:t>
            </a:r>
            <a:r>
              <a:rPr lang="en-US" sz="2499">
                <a:solidFill>
                  <a:srgbClr val="FFDE59"/>
                </a:solidFill>
                <a:latin typeface="Inter"/>
                <a:ea typeface="Inter"/>
                <a:cs typeface="Inter"/>
                <a:sym typeface="Inter"/>
              </a:rPr>
              <a:t>SLEEP(), IF(), LENGTH(), etc.,</a:t>
            </a:r>
            <a:r>
              <a:rPr lang="en-US" sz="2499">
                <a:solidFill>
                  <a:srgbClr val="00F9FF"/>
                </a:solidFill>
                <a:latin typeface="Inter"/>
                <a:ea typeface="Inter"/>
                <a:cs typeface="Inter"/>
                <a:sym typeface="Inter"/>
              </a:rPr>
              <a:t> pour extraire des informations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806222" cy="1016000"/>
          </a:xfrm>
        </p:grpSpPr>
        <p:sp>
          <p:nvSpPr>
            <p:cNvPr id="3" name="Freeform 3"/>
            <p:cNvSpPr/>
            <p:nvPr/>
          </p:nvSpPr>
          <p:spPr>
            <a:xfrm>
              <a:off x="0" y="0"/>
              <a:ext cx="1806222" cy="1016000"/>
            </a:xfrm>
            <a:custGeom>
              <a:avLst/>
              <a:gdLst/>
              <a:ahLst/>
              <a:cxnLst/>
              <a:rect l="l" t="t" r="r" b="b"/>
              <a:pathLst>
                <a:path w="1806222" h="1016000">
                  <a:moveTo>
                    <a:pt x="1646202" y="0"/>
                  </a:moveTo>
                  <a:lnTo>
                    <a:pt x="160020" y="0"/>
                  </a:lnTo>
                  <a:lnTo>
                    <a:pt x="0" y="160020"/>
                  </a:lnTo>
                  <a:lnTo>
                    <a:pt x="0" y="855980"/>
                  </a:lnTo>
                  <a:lnTo>
                    <a:pt x="160020" y="1016000"/>
                  </a:lnTo>
                  <a:lnTo>
                    <a:pt x="1646202" y="1016000"/>
                  </a:lnTo>
                  <a:lnTo>
                    <a:pt x="1806222" y="855980"/>
                  </a:lnTo>
                  <a:lnTo>
                    <a:pt x="1806222" y="160020"/>
                  </a:lnTo>
                  <a:lnTo>
                    <a:pt x="1646202" y="0"/>
                  </a:lnTo>
                  <a:close/>
                </a:path>
              </a:pathLst>
            </a:custGeom>
            <a:solidFill>
              <a:srgbClr val="003333"/>
            </a:solidFill>
            <a:ln w="28575" cap="sq">
              <a:solidFill>
                <a:srgbClr val="01FFFF"/>
              </a:solidFill>
              <a:prstDash val="solid"/>
              <a:miter/>
            </a:ln>
          </p:spPr>
        </p:sp>
        <p:sp>
          <p:nvSpPr>
            <p:cNvPr id="4" name="TextBox 4"/>
            <p:cNvSpPr txBox="1"/>
            <p:nvPr/>
          </p:nvSpPr>
          <p:spPr>
            <a:xfrm>
              <a:off x="63500" y="34925"/>
              <a:ext cx="1679222" cy="917575"/>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256742" y="5143500"/>
            <a:ext cx="771958" cy="0"/>
          </a:xfrm>
          <a:prstGeom prst="line">
            <a:avLst/>
          </a:prstGeom>
          <a:ln w="38100" cap="flat">
            <a:solidFill>
              <a:srgbClr val="00F9FF"/>
            </a:solidFill>
            <a:prstDash val="solid"/>
            <a:headEnd type="oval" w="lg" len="lg"/>
            <a:tailEnd type="none" w="sm" len="sm"/>
          </a:ln>
        </p:spPr>
      </p:sp>
      <p:sp>
        <p:nvSpPr>
          <p:cNvPr id="6" name="AutoShape 6"/>
          <p:cNvSpPr/>
          <p:nvPr/>
        </p:nvSpPr>
        <p:spPr>
          <a:xfrm flipH="1">
            <a:off x="17259300" y="5143500"/>
            <a:ext cx="771958" cy="0"/>
          </a:xfrm>
          <a:prstGeom prst="line">
            <a:avLst/>
          </a:prstGeom>
          <a:ln w="38100" cap="flat">
            <a:solidFill>
              <a:srgbClr val="00F9FF"/>
            </a:solidFill>
            <a:prstDash val="solid"/>
            <a:headEnd type="oval" w="lg" len="lg"/>
            <a:tailEnd type="none" w="sm" len="sm"/>
          </a:ln>
        </p:spPr>
      </p:sp>
      <p:sp>
        <p:nvSpPr>
          <p:cNvPr id="7" name="AutoShape 7"/>
          <p:cNvSpPr/>
          <p:nvPr/>
        </p:nvSpPr>
        <p:spPr>
          <a:xfrm flipV="1">
            <a:off x="9144000" y="9258300"/>
            <a:ext cx="0" cy="771958"/>
          </a:xfrm>
          <a:prstGeom prst="line">
            <a:avLst/>
          </a:prstGeom>
          <a:ln w="38100" cap="flat">
            <a:solidFill>
              <a:srgbClr val="00F9FF"/>
            </a:solidFill>
            <a:prstDash val="solid"/>
            <a:headEnd type="oval" w="lg" len="lg"/>
            <a:tailEnd type="none" w="sm" len="sm"/>
          </a:ln>
        </p:spPr>
      </p:sp>
      <p:sp>
        <p:nvSpPr>
          <p:cNvPr id="8" name="AutoShape 8"/>
          <p:cNvSpPr/>
          <p:nvPr/>
        </p:nvSpPr>
        <p:spPr>
          <a:xfrm>
            <a:off x="9144000" y="256742"/>
            <a:ext cx="0" cy="771958"/>
          </a:xfrm>
          <a:prstGeom prst="line">
            <a:avLst/>
          </a:prstGeom>
          <a:ln w="38100" cap="flat">
            <a:solidFill>
              <a:srgbClr val="00F9FF"/>
            </a:solidFill>
            <a:prstDash val="solid"/>
            <a:headEnd type="oval" w="lg" len="lg"/>
            <a:tailEnd type="none" w="sm" len="sm"/>
          </a:ln>
        </p:spPr>
      </p:sp>
      <p:sp>
        <p:nvSpPr>
          <p:cNvPr id="9" name="Freeform 9"/>
          <p:cNvSpPr/>
          <p:nvPr/>
        </p:nvSpPr>
        <p:spPr>
          <a:xfrm>
            <a:off x="2745131" y="643151"/>
            <a:ext cx="2631364" cy="181803"/>
          </a:xfrm>
          <a:custGeom>
            <a:avLst/>
            <a:gdLst/>
            <a:ahLst/>
            <a:cxnLst/>
            <a:rect l="l" t="t" r="r" b="b"/>
            <a:pathLst>
              <a:path w="2631364" h="181803">
                <a:moveTo>
                  <a:pt x="0" y="0"/>
                </a:moveTo>
                <a:lnTo>
                  <a:pt x="2631364" y="0"/>
                </a:lnTo>
                <a:lnTo>
                  <a:pt x="2631364" y="181804"/>
                </a:lnTo>
                <a:lnTo>
                  <a:pt x="0" y="181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379110" y="1442478"/>
            <a:ext cx="7407120" cy="1384916"/>
          </a:xfrm>
          <a:prstGeom prst="rect">
            <a:avLst/>
          </a:prstGeom>
        </p:spPr>
        <p:txBody>
          <a:bodyPr lIns="0" tIns="0" rIns="0" bIns="0" rtlCol="0" anchor="t">
            <a:spAutoFit/>
          </a:bodyPr>
          <a:lstStyle/>
          <a:p>
            <a:pPr algn="l">
              <a:lnSpc>
                <a:spcPts val="5399"/>
              </a:lnSpc>
            </a:pPr>
            <a:r>
              <a:rPr lang="en-US" sz="5399" b="1" spc="-140">
                <a:solidFill>
                  <a:srgbClr val="00F9FF"/>
                </a:solidFill>
                <a:latin typeface="Garet Bold"/>
                <a:ea typeface="Garet Bold"/>
                <a:cs typeface="Garet Bold"/>
                <a:sym typeface="Garet Bold"/>
              </a:rPr>
              <a:t>EXPLOITATION DE LA VULNÉRABILITÉ </a:t>
            </a:r>
          </a:p>
        </p:txBody>
      </p:sp>
      <p:sp>
        <p:nvSpPr>
          <p:cNvPr id="11" name="TextBox 11"/>
          <p:cNvSpPr txBox="1"/>
          <p:nvPr/>
        </p:nvSpPr>
        <p:spPr>
          <a:xfrm>
            <a:off x="9334811" y="2235296"/>
            <a:ext cx="6885832" cy="592097"/>
          </a:xfrm>
          <a:prstGeom prst="rect">
            <a:avLst/>
          </a:prstGeom>
        </p:spPr>
        <p:txBody>
          <a:bodyPr lIns="0" tIns="0" rIns="0" bIns="0" rtlCol="0" anchor="t">
            <a:spAutoFit/>
          </a:bodyPr>
          <a:lstStyle/>
          <a:p>
            <a:pPr algn="l">
              <a:lnSpc>
                <a:spcPts val="2215"/>
              </a:lnSpc>
            </a:pPr>
            <a:r>
              <a:rPr lang="en-US" sz="2606" b="1" spc="101">
                <a:solidFill>
                  <a:srgbClr val="FFFFFF"/>
                </a:solidFill>
                <a:latin typeface="Garet Bold"/>
                <a:ea typeface="Garet Bold"/>
                <a:cs typeface="Garet Bold"/>
                <a:sym typeface="Garet Bold"/>
              </a:rPr>
              <a:t>EXEMPLES DE REQUÊTES SQL MALVEILLANTES </a:t>
            </a:r>
          </a:p>
        </p:txBody>
      </p:sp>
      <p:sp>
        <p:nvSpPr>
          <p:cNvPr id="12" name="TextBox 12"/>
          <p:cNvSpPr txBox="1"/>
          <p:nvPr/>
        </p:nvSpPr>
        <p:spPr>
          <a:xfrm>
            <a:off x="1148626" y="3132194"/>
            <a:ext cx="15990748" cy="6470650"/>
          </a:xfrm>
          <a:prstGeom prst="rect">
            <a:avLst/>
          </a:prstGeom>
        </p:spPr>
        <p:txBody>
          <a:bodyPr lIns="0" tIns="0" rIns="0" bIns="0" rtlCol="0" anchor="t">
            <a:spAutoFit/>
          </a:bodyPr>
          <a:lstStyle/>
          <a:p>
            <a:pPr algn="just">
              <a:lnSpc>
                <a:spcPts val="3049"/>
              </a:lnSpc>
            </a:pPr>
            <a:r>
              <a:rPr lang="en-US" sz="2499">
                <a:solidFill>
                  <a:srgbClr val="00F9FF"/>
                </a:solidFill>
                <a:latin typeface="Inter"/>
                <a:ea typeface="Inter"/>
                <a:cs typeface="Inter"/>
                <a:sym typeface="Inter"/>
              </a:rPr>
              <a:t>Détection d’une table existante : </a:t>
            </a:r>
          </a:p>
          <a:p>
            <a:pPr algn="just">
              <a:lnSpc>
                <a:spcPts val="3049"/>
              </a:lnSpc>
            </a:pPr>
            <a:r>
              <a:rPr lang="en-US" sz="2499">
                <a:solidFill>
                  <a:srgbClr val="FFDE59"/>
                </a:solidFill>
                <a:latin typeface="Inter"/>
                <a:ea typeface="Inter"/>
                <a:cs typeface="Inter"/>
                <a:sym typeface="Inter"/>
              </a:rPr>
              <a:t>id=1' AND (SELECT COUNT(*) FROM information_schema.tables WHERE table_name='utilisateurs') &gt; 0 --</a:t>
            </a:r>
          </a:p>
          <a:p>
            <a:pPr algn="just">
              <a:lnSpc>
                <a:spcPts val="3049"/>
              </a:lnSpc>
            </a:pPr>
            <a:r>
              <a:rPr lang="en-US" sz="2499">
                <a:solidFill>
                  <a:srgbClr val="00F9FF"/>
                </a:solidFill>
                <a:latin typeface="Inter"/>
                <a:ea typeface="Inter"/>
                <a:cs typeface="Inter"/>
                <a:sym typeface="Inter"/>
              </a:rPr>
              <a:t>Si la table utilisateurs existe, la page répond différemment. </a:t>
            </a:r>
          </a:p>
          <a:p>
            <a:pPr algn="just">
              <a:lnSpc>
                <a:spcPts val="3049"/>
              </a:lnSpc>
            </a:pPr>
            <a:endParaRPr lang="en-US" sz="2499">
              <a:solidFill>
                <a:srgbClr val="00F9FF"/>
              </a:solidFill>
              <a:latin typeface="Inter"/>
              <a:ea typeface="Inter"/>
              <a:cs typeface="Inter"/>
              <a:sym typeface="Inter"/>
            </a:endParaRPr>
          </a:p>
          <a:p>
            <a:pPr algn="just">
              <a:lnSpc>
                <a:spcPts val="3049"/>
              </a:lnSpc>
            </a:pPr>
            <a:r>
              <a:rPr lang="en-US" sz="2499">
                <a:solidFill>
                  <a:srgbClr val="00F9FF"/>
                </a:solidFill>
                <a:latin typeface="Inter"/>
                <a:ea typeface="Inter"/>
                <a:cs typeface="Inter"/>
                <a:sym typeface="Inter"/>
              </a:rPr>
              <a:t>Récupération du nom d’une colonne :</a:t>
            </a:r>
          </a:p>
          <a:p>
            <a:pPr algn="just">
              <a:lnSpc>
                <a:spcPts val="3049"/>
              </a:lnSpc>
            </a:pPr>
            <a:r>
              <a:rPr lang="en-US" sz="2499">
                <a:solidFill>
                  <a:srgbClr val="FFDE59"/>
                </a:solidFill>
                <a:latin typeface="Inter"/>
                <a:ea typeface="Inter"/>
                <a:cs typeface="Inter"/>
                <a:sym typeface="Inter"/>
              </a:rPr>
              <a:t>id=1' AND (SELECT LENGTH(column_name) FROM information_schema.columns WHERE table_name='utilisateurs' LIMIT 1) &gt; 5 -- </a:t>
            </a:r>
          </a:p>
          <a:p>
            <a:pPr algn="just">
              <a:lnSpc>
                <a:spcPts val="3049"/>
              </a:lnSpc>
            </a:pPr>
            <a:r>
              <a:rPr lang="en-US" sz="2499">
                <a:solidFill>
                  <a:srgbClr val="00F9FF"/>
                </a:solidFill>
                <a:latin typeface="Inter"/>
                <a:ea typeface="Inter"/>
                <a:cs typeface="Inter"/>
                <a:sym typeface="Inter"/>
              </a:rPr>
              <a:t>Cela permet de deviner la longueur des noms de colonnes. </a:t>
            </a:r>
          </a:p>
          <a:p>
            <a:pPr algn="just">
              <a:lnSpc>
                <a:spcPts val="3049"/>
              </a:lnSpc>
            </a:pPr>
            <a:endParaRPr lang="en-US" sz="2499">
              <a:solidFill>
                <a:srgbClr val="00F9FF"/>
              </a:solidFill>
              <a:latin typeface="Inter"/>
              <a:ea typeface="Inter"/>
              <a:cs typeface="Inter"/>
              <a:sym typeface="Inter"/>
            </a:endParaRPr>
          </a:p>
          <a:p>
            <a:pPr algn="just">
              <a:lnSpc>
                <a:spcPts val="3049"/>
              </a:lnSpc>
            </a:pPr>
            <a:r>
              <a:rPr lang="en-US" sz="2499" b="1">
                <a:solidFill>
                  <a:srgbClr val="FFFFFF"/>
                </a:solidFill>
                <a:latin typeface="Inter Bold"/>
                <a:ea typeface="Inter Bold"/>
                <a:cs typeface="Inter Bold"/>
                <a:sym typeface="Inter Bold"/>
              </a:rPr>
              <a:t>Techniques d’exfiltration de données </a:t>
            </a:r>
          </a:p>
          <a:p>
            <a:pPr algn="just">
              <a:lnSpc>
                <a:spcPts val="3049"/>
              </a:lnSpc>
            </a:pPr>
            <a:endParaRPr lang="en-US" sz="2499" b="1">
              <a:solidFill>
                <a:srgbClr val="FFFFFF"/>
              </a:solidFill>
              <a:latin typeface="Inter Bold"/>
              <a:ea typeface="Inter Bold"/>
              <a:cs typeface="Inter Bold"/>
              <a:sym typeface="Inter Bold"/>
            </a:endParaRPr>
          </a:p>
          <a:p>
            <a:pPr algn="just">
              <a:lnSpc>
                <a:spcPts val="3049"/>
              </a:lnSpc>
            </a:pPr>
            <a:r>
              <a:rPr lang="en-US" sz="2499">
                <a:solidFill>
                  <a:srgbClr val="00F9FF"/>
                </a:solidFill>
                <a:latin typeface="Inter"/>
                <a:ea typeface="Inter"/>
                <a:cs typeface="Inter"/>
                <a:sym typeface="Inter"/>
              </a:rPr>
              <a:t>Les attaquants peuvent extraire des informations en injectant des requêtes SQL répétées avec des tests booléens ou des délais. </a:t>
            </a:r>
          </a:p>
          <a:p>
            <a:pPr algn="just">
              <a:lnSpc>
                <a:spcPts val="3049"/>
              </a:lnSpc>
            </a:pPr>
            <a:r>
              <a:rPr lang="en-US" sz="2499">
                <a:solidFill>
                  <a:srgbClr val="00F9FF"/>
                </a:solidFill>
                <a:latin typeface="Inter"/>
                <a:ea typeface="Inter"/>
                <a:cs typeface="Inter"/>
                <a:sym typeface="Inter"/>
              </a:rPr>
              <a:t>Exemple : Récupération d’un caractère du nom d’utilisateur </a:t>
            </a:r>
          </a:p>
          <a:p>
            <a:pPr algn="just">
              <a:lnSpc>
                <a:spcPts val="3049"/>
              </a:lnSpc>
            </a:pPr>
            <a:r>
              <a:rPr lang="en-US" sz="2499">
                <a:solidFill>
                  <a:srgbClr val="FFDE59"/>
                </a:solidFill>
                <a:latin typeface="Inter"/>
                <a:ea typeface="Inter"/>
                <a:cs typeface="Inter"/>
                <a:sym typeface="Inter"/>
              </a:rPr>
              <a:t>id=1' AND ASCII(SUBSTRING((SELECT username FROM utilisateurs LIMIT 1),1,1))=97 -- </a:t>
            </a:r>
          </a:p>
          <a:p>
            <a:pPr algn="just">
              <a:lnSpc>
                <a:spcPts val="3049"/>
              </a:lnSpc>
            </a:pPr>
            <a:r>
              <a:rPr lang="en-US" sz="2499">
                <a:solidFill>
                  <a:srgbClr val="00F9FF"/>
                </a:solidFill>
                <a:latin typeface="Inter"/>
                <a:ea typeface="Inter"/>
                <a:cs typeface="Inter"/>
                <a:sym typeface="Inter"/>
              </a:rPr>
              <a:t>Si la page répond normalement, cela signifie que le premier caractère du username est a (ASCII 97).</a:t>
            </a:r>
          </a:p>
          <a:p>
            <a:pPr algn="just">
              <a:lnSpc>
                <a:spcPts val="3049"/>
              </a:lnSpc>
            </a:pPr>
            <a:endParaRPr lang="en-US" sz="2499">
              <a:solidFill>
                <a:srgbClr val="00F9FF"/>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V="1">
            <a:off x="9144000" y="9258300"/>
            <a:ext cx="0" cy="771958"/>
          </a:xfrm>
          <a:prstGeom prst="line">
            <a:avLst/>
          </a:prstGeom>
          <a:ln w="38100" cap="flat">
            <a:solidFill>
              <a:srgbClr val="00F9FF"/>
            </a:solidFill>
            <a:prstDash val="solid"/>
            <a:headEnd type="oval" w="lg" len="lg"/>
            <a:tailEnd type="none" w="sm" len="sm"/>
          </a:ln>
        </p:spPr>
      </p:sp>
      <p:sp>
        <p:nvSpPr>
          <p:cNvPr id="3" name="AutoShape 3"/>
          <p:cNvSpPr/>
          <p:nvPr/>
        </p:nvSpPr>
        <p:spPr>
          <a:xfrm>
            <a:off x="9144000" y="256742"/>
            <a:ext cx="0" cy="771958"/>
          </a:xfrm>
          <a:prstGeom prst="line">
            <a:avLst/>
          </a:prstGeom>
          <a:ln w="38100" cap="flat">
            <a:solidFill>
              <a:srgbClr val="00F9FF"/>
            </a:solidFill>
            <a:prstDash val="solid"/>
            <a:headEnd type="oval" w="lg" len="lg"/>
            <a:tailEnd type="none" w="sm" len="sm"/>
          </a:ln>
        </p:spPr>
      </p:sp>
      <p:grpSp>
        <p:nvGrpSpPr>
          <p:cNvPr id="4" name="Group 4"/>
          <p:cNvGrpSpPr/>
          <p:nvPr/>
        </p:nvGrpSpPr>
        <p:grpSpPr>
          <a:xfrm>
            <a:off x="1028700" y="1028700"/>
            <a:ext cx="16230600" cy="7869972"/>
            <a:chOff x="0" y="0"/>
            <a:chExt cx="4882518" cy="2367459"/>
          </a:xfrm>
        </p:grpSpPr>
        <p:sp>
          <p:nvSpPr>
            <p:cNvPr id="5" name="Freeform 5"/>
            <p:cNvSpPr/>
            <p:nvPr/>
          </p:nvSpPr>
          <p:spPr>
            <a:xfrm>
              <a:off x="0" y="0"/>
              <a:ext cx="4882518" cy="2367459"/>
            </a:xfrm>
            <a:custGeom>
              <a:avLst/>
              <a:gdLst/>
              <a:ahLst/>
              <a:cxnLst/>
              <a:rect l="l" t="t" r="r" b="b"/>
              <a:pathLst>
                <a:path w="4882518" h="2367459">
                  <a:moveTo>
                    <a:pt x="4722498" y="0"/>
                  </a:moveTo>
                  <a:lnTo>
                    <a:pt x="160020" y="0"/>
                  </a:lnTo>
                  <a:lnTo>
                    <a:pt x="0" y="160020"/>
                  </a:lnTo>
                  <a:lnTo>
                    <a:pt x="0" y="2207439"/>
                  </a:lnTo>
                  <a:lnTo>
                    <a:pt x="160020" y="2367459"/>
                  </a:lnTo>
                  <a:lnTo>
                    <a:pt x="4722498" y="2367459"/>
                  </a:lnTo>
                  <a:lnTo>
                    <a:pt x="4882518" y="2207439"/>
                  </a:lnTo>
                  <a:lnTo>
                    <a:pt x="4882518" y="160020"/>
                  </a:lnTo>
                  <a:lnTo>
                    <a:pt x="4722498" y="0"/>
                  </a:lnTo>
                  <a:close/>
                </a:path>
              </a:pathLst>
            </a:custGeom>
            <a:solidFill>
              <a:srgbClr val="003333"/>
            </a:solidFill>
            <a:ln w="28575" cap="sq">
              <a:solidFill>
                <a:srgbClr val="01FFFF"/>
              </a:solidFill>
              <a:prstDash val="solid"/>
              <a:miter/>
            </a:ln>
          </p:spPr>
        </p:sp>
        <p:sp>
          <p:nvSpPr>
            <p:cNvPr id="6" name="TextBox 6"/>
            <p:cNvSpPr txBox="1"/>
            <p:nvPr/>
          </p:nvSpPr>
          <p:spPr>
            <a:xfrm>
              <a:off x="63500" y="34925"/>
              <a:ext cx="4755518" cy="2269034"/>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911903" y="4218473"/>
            <a:ext cx="6027978" cy="1413510"/>
          </a:xfrm>
          <a:prstGeom prst="rect">
            <a:avLst/>
          </a:prstGeom>
        </p:spPr>
        <p:txBody>
          <a:bodyPr lIns="0" tIns="0" rIns="0" bIns="0" rtlCol="0" anchor="t">
            <a:spAutoFit/>
          </a:bodyPr>
          <a:lstStyle/>
          <a:p>
            <a:pPr algn="l">
              <a:lnSpc>
                <a:spcPts val="5400"/>
              </a:lnSpc>
            </a:pPr>
            <a:r>
              <a:rPr lang="en-US" sz="5400" b="1" spc="-140">
                <a:solidFill>
                  <a:srgbClr val="00F9FF"/>
                </a:solidFill>
                <a:latin typeface="Garet Bold"/>
                <a:ea typeface="Garet Bold"/>
                <a:cs typeface="Garet Bold"/>
                <a:sym typeface="Garet Bold"/>
              </a:rPr>
              <a:t>CONSÉQUENCES ET RISQUES </a:t>
            </a:r>
          </a:p>
        </p:txBody>
      </p:sp>
      <p:sp>
        <p:nvSpPr>
          <p:cNvPr id="8" name="TextBox 8"/>
          <p:cNvSpPr txBox="1"/>
          <p:nvPr/>
        </p:nvSpPr>
        <p:spPr>
          <a:xfrm>
            <a:off x="7939881" y="2783477"/>
            <a:ext cx="8612986" cy="576199"/>
          </a:xfrm>
          <a:prstGeom prst="rect">
            <a:avLst/>
          </a:prstGeom>
        </p:spPr>
        <p:txBody>
          <a:bodyPr lIns="0" tIns="0" rIns="0" bIns="0" rtlCol="0" anchor="t">
            <a:spAutoFit/>
          </a:bodyPr>
          <a:lstStyle/>
          <a:p>
            <a:pPr algn="just">
              <a:lnSpc>
                <a:spcPts val="2317"/>
              </a:lnSpc>
            </a:pPr>
            <a:r>
              <a:rPr lang="en-US" sz="1899">
                <a:solidFill>
                  <a:srgbClr val="00F9FF"/>
                </a:solidFill>
                <a:latin typeface="Inter"/>
                <a:ea typeface="Inter"/>
                <a:cs typeface="Inter"/>
                <a:sym typeface="Inter"/>
              </a:rPr>
              <a:t>Un attaquant peut obtenir un accès illimité aux données stockées, même sans authentification. </a:t>
            </a:r>
          </a:p>
        </p:txBody>
      </p:sp>
      <p:sp>
        <p:nvSpPr>
          <p:cNvPr id="9" name="Freeform 9"/>
          <p:cNvSpPr/>
          <p:nvPr/>
        </p:nvSpPr>
        <p:spPr>
          <a:xfrm>
            <a:off x="1911903" y="1371541"/>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5528990" y="9743970"/>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AutoShape 11"/>
          <p:cNvSpPr/>
          <p:nvPr/>
        </p:nvSpPr>
        <p:spPr>
          <a:xfrm flipV="1">
            <a:off x="9666810" y="-755942"/>
            <a:ext cx="0" cy="771958"/>
          </a:xfrm>
          <a:prstGeom prst="line">
            <a:avLst/>
          </a:prstGeom>
          <a:ln w="38100" cap="flat">
            <a:solidFill>
              <a:srgbClr val="00F9FF"/>
            </a:solidFill>
            <a:prstDash val="solid"/>
            <a:headEnd type="oval" w="lg" len="lg"/>
            <a:tailEnd type="none" w="sm" len="sm"/>
          </a:ln>
        </p:spPr>
      </p:sp>
      <p:sp>
        <p:nvSpPr>
          <p:cNvPr id="12" name="TextBox 12"/>
          <p:cNvSpPr txBox="1"/>
          <p:nvPr/>
        </p:nvSpPr>
        <p:spPr>
          <a:xfrm>
            <a:off x="7949208" y="1829430"/>
            <a:ext cx="7392856" cy="592097"/>
          </a:xfrm>
          <a:prstGeom prst="rect">
            <a:avLst/>
          </a:prstGeom>
        </p:spPr>
        <p:txBody>
          <a:bodyPr lIns="0" tIns="0" rIns="0" bIns="0" rtlCol="0" anchor="t">
            <a:spAutoFit/>
          </a:bodyPr>
          <a:lstStyle/>
          <a:p>
            <a:pPr algn="l">
              <a:lnSpc>
                <a:spcPts val="2215"/>
              </a:lnSpc>
            </a:pPr>
            <a:r>
              <a:rPr lang="en-US" sz="2606" b="1" spc="101">
                <a:solidFill>
                  <a:srgbClr val="FFFFFF"/>
                </a:solidFill>
                <a:latin typeface="Garet Bold"/>
                <a:ea typeface="Garet Bold"/>
                <a:cs typeface="Garet Bold"/>
                <a:sym typeface="Garet Bold"/>
              </a:rPr>
              <a:t>ACCÈS NON AUTORISÉ AUX BASES DE DONNÉES </a:t>
            </a:r>
          </a:p>
        </p:txBody>
      </p:sp>
      <p:sp>
        <p:nvSpPr>
          <p:cNvPr id="13" name="TextBox 13"/>
          <p:cNvSpPr txBox="1"/>
          <p:nvPr/>
        </p:nvSpPr>
        <p:spPr>
          <a:xfrm>
            <a:off x="7949208" y="6213738"/>
            <a:ext cx="7392856" cy="592097"/>
          </a:xfrm>
          <a:prstGeom prst="rect">
            <a:avLst/>
          </a:prstGeom>
        </p:spPr>
        <p:txBody>
          <a:bodyPr lIns="0" tIns="0" rIns="0" bIns="0" rtlCol="0" anchor="t">
            <a:spAutoFit/>
          </a:bodyPr>
          <a:lstStyle/>
          <a:p>
            <a:pPr algn="l">
              <a:lnSpc>
                <a:spcPts val="2215"/>
              </a:lnSpc>
            </a:pPr>
            <a:r>
              <a:rPr lang="en-US" sz="2606" b="1" spc="101">
                <a:solidFill>
                  <a:srgbClr val="FFFFFF"/>
                </a:solidFill>
                <a:latin typeface="Garet Bold"/>
                <a:ea typeface="Garet Bold"/>
                <a:cs typeface="Garet Bold"/>
                <a:sym typeface="Garet Bold"/>
              </a:rPr>
              <a:t>POSSIBILITÉ DE PRISE DE CONTRÔLE TOTALE D’UN SYSTÈME </a:t>
            </a:r>
          </a:p>
        </p:txBody>
      </p:sp>
      <p:sp>
        <p:nvSpPr>
          <p:cNvPr id="14" name="TextBox 14"/>
          <p:cNvSpPr txBox="1"/>
          <p:nvPr/>
        </p:nvSpPr>
        <p:spPr>
          <a:xfrm>
            <a:off x="7949208" y="3807351"/>
            <a:ext cx="7392856" cy="315872"/>
          </a:xfrm>
          <a:prstGeom prst="rect">
            <a:avLst/>
          </a:prstGeom>
        </p:spPr>
        <p:txBody>
          <a:bodyPr lIns="0" tIns="0" rIns="0" bIns="0" rtlCol="0" anchor="t">
            <a:spAutoFit/>
          </a:bodyPr>
          <a:lstStyle/>
          <a:p>
            <a:pPr algn="l">
              <a:lnSpc>
                <a:spcPts val="2215"/>
              </a:lnSpc>
            </a:pPr>
            <a:r>
              <a:rPr lang="en-US" sz="2606" b="1" spc="101">
                <a:solidFill>
                  <a:srgbClr val="FFFFFF"/>
                </a:solidFill>
                <a:latin typeface="Garet Bold"/>
                <a:ea typeface="Garet Bold"/>
                <a:cs typeface="Garet Bold"/>
                <a:sym typeface="Garet Bold"/>
              </a:rPr>
              <a:t>VOL D’INFORMATIONS SENSIBLES </a:t>
            </a:r>
          </a:p>
        </p:txBody>
      </p:sp>
      <p:sp>
        <p:nvSpPr>
          <p:cNvPr id="15" name="TextBox 15"/>
          <p:cNvSpPr txBox="1"/>
          <p:nvPr/>
        </p:nvSpPr>
        <p:spPr>
          <a:xfrm>
            <a:off x="7949208" y="4484284"/>
            <a:ext cx="8612986" cy="1147699"/>
          </a:xfrm>
          <a:prstGeom prst="rect">
            <a:avLst/>
          </a:prstGeom>
        </p:spPr>
        <p:txBody>
          <a:bodyPr lIns="0" tIns="0" rIns="0" bIns="0" rtlCol="0" anchor="t">
            <a:spAutoFit/>
          </a:bodyPr>
          <a:lstStyle/>
          <a:p>
            <a:pPr algn="just">
              <a:lnSpc>
                <a:spcPts val="2317"/>
              </a:lnSpc>
            </a:pPr>
            <a:r>
              <a:rPr lang="en-US" sz="1899">
                <a:solidFill>
                  <a:srgbClr val="00F9FF"/>
                </a:solidFill>
                <a:latin typeface="Inter"/>
                <a:ea typeface="Inter"/>
                <a:cs typeface="Inter"/>
                <a:sym typeface="Inter"/>
              </a:rPr>
              <a:t>• Accès aux identifiants et mots de passe (ex. : hachés mais parfois mal protégés) </a:t>
            </a:r>
          </a:p>
          <a:p>
            <a:pPr algn="just">
              <a:lnSpc>
                <a:spcPts val="2317"/>
              </a:lnSpc>
            </a:pPr>
            <a:r>
              <a:rPr lang="en-US" sz="1899">
                <a:solidFill>
                  <a:srgbClr val="00F9FF"/>
                </a:solidFill>
                <a:latin typeface="Inter"/>
                <a:ea typeface="Inter"/>
                <a:cs typeface="Inter"/>
                <a:sym typeface="Inter"/>
              </a:rPr>
              <a:t>• Lecture de données personnelles (emails, adresses, numéros de téléphone) </a:t>
            </a:r>
          </a:p>
        </p:txBody>
      </p:sp>
      <p:sp>
        <p:nvSpPr>
          <p:cNvPr id="16" name="TextBox 16"/>
          <p:cNvSpPr txBox="1"/>
          <p:nvPr/>
        </p:nvSpPr>
        <p:spPr>
          <a:xfrm>
            <a:off x="7949208" y="7057803"/>
            <a:ext cx="8612986" cy="1433449"/>
          </a:xfrm>
          <a:prstGeom prst="rect">
            <a:avLst/>
          </a:prstGeom>
        </p:spPr>
        <p:txBody>
          <a:bodyPr lIns="0" tIns="0" rIns="0" bIns="0" rtlCol="0" anchor="t">
            <a:spAutoFit/>
          </a:bodyPr>
          <a:lstStyle/>
          <a:p>
            <a:pPr algn="just">
              <a:lnSpc>
                <a:spcPts val="2317"/>
              </a:lnSpc>
            </a:pPr>
            <a:r>
              <a:rPr lang="en-US" sz="1899">
                <a:solidFill>
                  <a:srgbClr val="00F9FF"/>
                </a:solidFill>
                <a:latin typeface="Inter"/>
                <a:ea typeface="Inter"/>
                <a:cs typeface="Inter"/>
                <a:sym typeface="Inter"/>
              </a:rPr>
              <a:t>Dans certains cas, un attaquant peut exécuter des commandes système via SQL, permettant : </a:t>
            </a:r>
          </a:p>
          <a:p>
            <a:pPr algn="just">
              <a:lnSpc>
                <a:spcPts val="2317"/>
              </a:lnSpc>
            </a:pPr>
            <a:r>
              <a:rPr lang="en-US" sz="1899">
                <a:solidFill>
                  <a:srgbClr val="00F9FF"/>
                </a:solidFill>
                <a:latin typeface="Inter"/>
                <a:ea typeface="Inter"/>
                <a:cs typeface="Inter"/>
                <a:sym typeface="Inter"/>
              </a:rPr>
              <a:t>• L’exfiltration massive de données </a:t>
            </a:r>
          </a:p>
          <a:p>
            <a:pPr algn="just">
              <a:lnSpc>
                <a:spcPts val="2317"/>
              </a:lnSpc>
            </a:pPr>
            <a:r>
              <a:rPr lang="en-US" sz="1899">
                <a:solidFill>
                  <a:srgbClr val="00F9FF"/>
                </a:solidFill>
                <a:latin typeface="Inter"/>
                <a:ea typeface="Inter"/>
                <a:cs typeface="Inter"/>
                <a:sym typeface="Inter"/>
              </a:rPr>
              <a:t>• L’exécution de code malveillant sur le serveur </a:t>
            </a:r>
          </a:p>
          <a:p>
            <a:pPr algn="just">
              <a:lnSpc>
                <a:spcPts val="2317"/>
              </a:lnSpc>
            </a:pPr>
            <a:r>
              <a:rPr lang="en-US" sz="1899">
                <a:solidFill>
                  <a:srgbClr val="00F9FF"/>
                </a:solidFill>
                <a:latin typeface="Inter"/>
                <a:ea typeface="Inter"/>
                <a:cs typeface="Inter"/>
                <a:sym typeface="Inter"/>
              </a:rPr>
              <a:t>• L’altération ou la suppression de données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705CD0C-FB11-75D9-3333-7473A93CB40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6F5AC96-91B9-25E0-9B80-D91BD0DF4E76}"/>
              </a:ext>
            </a:extLst>
          </p:cNvPr>
          <p:cNvSpPr/>
          <p:nvPr/>
        </p:nvSpPr>
        <p:spPr>
          <a:xfrm flipV="1">
            <a:off x="9143999" y="8898672"/>
            <a:ext cx="0" cy="771958"/>
          </a:xfrm>
          <a:prstGeom prst="line">
            <a:avLst/>
          </a:prstGeom>
          <a:ln w="38100" cap="flat">
            <a:solidFill>
              <a:srgbClr val="00F9FF"/>
            </a:solidFill>
            <a:prstDash val="solid"/>
            <a:headEnd type="oval" w="lg" len="lg"/>
            <a:tailEnd type="none" w="sm" len="sm"/>
          </a:ln>
        </p:spPr>
      </p:sp>
      <p:sp>
        <p:nvSpPr>
          <p:cNvPr id="3" name="AutoShape 3">
            <a:extLst>
              <a:ext uri="{FF2B5EF4-FFF2-40B4-BE49-F238E27FC236}">
                <a16:creationId xmlns:a16="http://schemas.microsoft.com/office/drawing/2014/main" id="{99777524-A6EB-3555-BC50-AF5EAD9873BB}"/>
              </a:ext>
            </a:extLst>
          </p:cNvPr>
          <p:cNvSpPr/>
          <p:nvPr/>
        </p:nvSpPr>
        <p:spPr>
          <a:xfrm>
            <a:off x="9144000" y="256742"/>
            <a:ext cx="0" cy="771958"/>
          </a:xfrm>
          <a:prstGeom prst="line">
            <a:avLst/>
          </a:prstGeom>
          <a:ln w="38100" cap="flat">
            <a:solidFill>
              <a:srgbClr val="00F9FF"/>
            </a:solidFill>
            <a:prstDash val="solid"/>
            <a:headEnd type="oval" w="lg" len="lg"/>
            <a:tailEnd type="none" w="sm" len="sm"/>
          </a:ln>
        </p:spPr>
      </p:sp>
      <p:grpSp>
        <p:nvGrpSpPr>
          <p:cNvPr id="4" name="Group 4">
            <a:extLst>
              <a:ext uri="{FF2B5EF4-FFF2-40B4-BE49-F238E27FC236}">
                <a16:creationId xmlns:a16="http://schemas.microsoft.com/office/drawing/2014/main" id="{DB0E9B70-9A7F-98AA-DB78-9353EE43A25F}"/>
              </a:ext>
            </a:extLst>
          </p:cNvPr>
          <p:cNvGrpSpPr/>
          <p:nvPr/>
        </p:nvGrpSpPr>
        <p:grpSpPr>
          <a:xfrm>
            <a:off x="1028699" y="1028700"/>
            <a:ext cx="16230600" cy="7869972"/>
            <a:chOff x="0" y="0"/>
            <a:chExt cx="4882518" cy="2367459"/>
          </a:xfrm>
        </p:grpSpPr>
        <p:sp>
          <p:nvSpPr>
            <p:cNvPr id="5" name="Freeform 5">
              <a:extLst>
                <a:ext uri="{FF2B5EF4-FFF2-40B4-BE49-F238E27FC236}">
                  <a16:creationId xmlns:a16="http://schemas.microsoft.com/office/drawing/2014/main" id="{EF45DB30-6587-CB20-985F-10CBC0A53D1F}"/>
                </a:ext>
              </a:extLst>
            </p:cNvPr>
            <p:cNvSpPr/>
            <p:nvPr/>
          </p:nvSpPr>
          <p:spPr>
            <a:xfrm>
              <a:off x="0" y="0"/>
              <a:ext cx="4882518" cy="2367459"/>
            </a:xfrm>
            <a:custGeom>
              <a:avLst/>
              <a:gdLst/>
              <a:ahLst/>
              <a:cxnLst/>
              <a:rect l="l" t="t" r="r" b="b"/>
              <a:pathLst>
                <a:path w="4882518" h="2367459">
                  <a:moveTo>
                    <a:pt x="4722498" y="0"/>
                  </a:moveTo>
                  <a:lnTo>
                    <a:pt x="160020" y="0"/>
                  </a:lnTo>
                  <a:lnTo>
                    <a:pt x="0" y="160020"/>
                  </a:lnTo>
                  <a:lnTo>
                    <a:pt x="0" y="2207439"/>
                  </a:lnTo>
                  <a:lnTo>
                    <a:pt x="160020" y="2367459"/>
                  </a:lnTo>
                  <a:lnTo>
                    <a:pt x="4722498" y="2367459"/>
                  </a:lnTo>
                  <a:lnTo>
                    <a:pt x="4882518" y="2207439"/>
                  </a:lnTo>
                  <a:lnTo>
                    <a:pt x="4882518" y="160020"/>
                  </a:lnTo>
                  <a:lnTo>
                    <a:pt x="4722498" y="0"/>
                  </a:lnTo>
                  <a:close/>
                </a:path>
              </a:pathLst>
            </a:custGeom>
            <a:solidFill>
              <a:srgbClr val="003333"/>
            </a:solidFill>
            <a:ln w="28575" cap="sq">
              <a:solidFill>
                <a:srgbClr val="01FFFF"/>
              </a:solidFill>
              <a:prstDash val="solid"/>
              <a:miter/>
            </a:ln>
          </p:spPr>
        </p:sp>
        <p:sp>
          <p:nvSpPr>
            <p:cNvPr id="6" name="TextBox 6">
              <a:extLst>
                <a:ext uri="{FF2B5EF4-FFF2-40B4-BE49-F238E27FC236}">
                  <a16:creationId xmlns:a16="http://schemas.microsoft.com/office/drawing/2014/main" id="{0DFAD054-CB49-A486-16CC-629B6FF7484E}"/>
                </a:ext>
              </a:extLst>
            </p:cNvPr>
            <p:cNvSpPr txBox="1"/>
            <p:nvPr/>
          </p:nvSpPr>
          <p:spPr>
            <a:xfrm>
              <a:off x="63500" y="34925"/>
              <a:ext cx="4755518" cy="2269034"/>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9005FDFA-6D1A-C146-2AF9-5B130BD4C024}"/>
              </a:ext>
            </a:extLst>
          </p:cNvPr>
          <p:cNvSpPr txBox="1"/>
          <p:nvPr/>
        </p:nvSpPr>
        <p:spPr>
          <a:xfrm>
            <a:off x="1911903" y="4218473"/>
            <a:ext cx="6027978" cy="1413510"/>
          </a:xfrm>
          <a:prstGeom prst="rect">
            <a:avLst/>
          </a:prstGeom>
        </p:spPr>
        <p:txBody>
          <a:bodyPr lIns="0" tIns="0" rIns="0" bIns="0" rtlCol="0" anchor="t">
            <a:spAutoFit/>
          </a:bodyPr>
          <a:lstStyle/>
          <a:p>
            <a:pPr algn="l">
              <a:lnSpc>
                <a:spcPts val="5400"/>
              </a:lnSpc>
            </a:pPr>
            <a:r>
              <a:rPr lang="en-US" sz="5400" b="1" spc="-140">
                <a:solidFill>
                  <a:srgbClr val="00F9FF"/>
                </a:solidFill>
                <a:latin typeface="Garet Bold"/>
                <a:ea typeface="Garet Bold"/>
                <a:cs typeface="Garet Bold"/>
                <a:sym typeface="Garet Bold"/>
              </a:rPr>
              <a:t>CONSÉQUENCES ET RISQUES </a:t>
            </a:r>
          </a:p>
        </p:txBody>
      </p:sp>
      <p:sp>
        <p:nvSpPr>
          <p:cNvPr id="8" name="TextBox 8">
            <a:extLst>
              <a:ext uri="{FF2B5EF4-FFF2-40B4-BE49-F238E27FC236}">
                <a16:creationId xmlns:a16="http://schemas.microsoft.com/office/drawing/2014/main" id="{4FA5EE4B-0517-7850-FE7E-C94CC78F8146}"/>
              </a:ext>
            </a:extLst>
          </p:cNvPr>
          <p:cNvSpPr txBox="1"/>
          <p:nvPr/>
        </p:nvSpPr>
        <p:spPr>
          <a:xfrm>
            <a:off x="7939881" y="2521333"/>
            <a:ext cx="8612986" cy="1163332"/>
          </a:xfrm>
          <a:prstGeom prst="rect">
            <a:avLst/>
          </a:prstGeom>
        </p:spPr>
        <p:txBody>
          <a:bodyPr lIns="0" tIns="0" rIns="0" bIns="0" rtlCol="0" anchor="t">
            <a:spAutoFit/>
          </a:bodyPr>
          <a:lstStyle/>
          <a:p>
            <a:pPr algn="just">
              <a:lnSpc>
                <a:spcPts val="2317"/>
              </a:lnSpc>
            </a:pPr>
            <a:r>
              <a:rPr lang="fr-FR" sz="1899" dirty="0">
                <a:solidFill>
                  <a:srgbClr val="00F9FF"/>
                </a:solidFill>
                <a:latin typeface="Inter"/>
                <a:ea typeface="Inter"/>
                <a:cs typeface="Inter"/>
                <a:sym typeface="Inter"/>
              </a:rPr>
              <a:t>Contrairement à d'autres attaques plus directes, les injections SQL Blind ne génèrent pas toujours de messages d'erreur ou de comportements suspects, ce qui complique leur identification.</a:t>
            </a:r>
          </a:p>
          <a:p>
            <a:pPr algn="just">
              <a:lnSpc>
                <a:spcPts val="2317"/>
              </a:lnSpc>
            </a:pPr>
            <a:endParaRPr lang="en-US" sz="1899" dirty="0">
              <a:solidFill>
                <a:srgbClr val="00F9FF"/>
              </a:solidFill>
              <a:latin typeface="Inter"/>
              <a:ea typeface="Inter"/>
              <a:cs typeface="Inter"/>
              <a:sym typeface="Inter"/>
            </a:endParaRPr>
          </a:p>
        </p:txBody>
      </p:sp>
      <p:sp>
        <p:nvSpPr>
          <p:cNvPr id="9" name="Freeform 9">
            <a:extLst>
              <a:ext uri="{FF2B5EF4-FFF2-40B4-BE49-F238E27FC236}">
                <a16:creationId xmlns:a16="http://schemas.microsoft.com/office/drawing/2014/main" id="{DD05EBF2-0FFB-8879-CE75-F8CDE06AD4C8}"/>
              </a:ext>
            </a:extLst>
          </p:cNvPr>
          <p:cNvSpPr/>
          <p:nvPr/>
        </p:nvSpPr>
        <p:spPr>
          <a:xfrm>
            <a:off x="1911903" y="1371541"/>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a:extLst>
              <a:ext uri="{FF2B5EF4-FFF2-40B4-BE49-F238E27FC236}">
                <a16:creationId xmlns:a16="http://schemas.microsoft.com/office/drawing/2014/main" id="{4D124431-CB3D-30C2-D2E4-F18603CD9FF3}"/>
              </a:ext>
            </a:extLst>
          </p:cNvPr>
          <p:cNvSpPr/>
          <p:nvPr/>
        </p:nvSpPr>
        <p:spPr>
          <a:xfrm>
            <a:off x="15528990" y="9743970"/>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AutoShape 11">
            <a:extLst>
              <a:ext uri="{FF2B5EF4-FFF2-40B4-BE49-F238E27FC236}">
                <a16:creationId xmlns:a16="http://schemas.microsoft.com/office/drawing/2014/main" id="{1A192AC0-74B6-A8D9-60BA-72ACFB047FB1}"/>
              </a:ext>
            </a:extLst>
          </p:cNvPr>
          <p:cNvSpPr/>
          <p:nvPr/>
        </p:nvSpPr>
        <p:spPr>
          <a:xfrm flipV="1">
            <a:off x="9666810" y="-755942"/>
            <a:ext cx="0" cy="771958"/>
          </a:xfrm>
          <a:prstGeom prst="line">
            <a:avLst/>
          </a:prstGeom>
          <a:ln w="38100" cap="flat">
            <a:solidFill>
              <a:srgbClr val="00F9FF"/>
            </a:solidFill>
            <a:prstDash val="solid"/>
            <a:headEnd type="oval" w="lg" len="lg"/>
            <a:tailEnd type="none" w="sm" len="sm"/>
          </a:ln>
        </p:spPr>
      </p:sp>
      <p:sp>
        <p:nvSpPr>
          <p:cNvPr id="12" name="TextBox 12">
            <a:extLst>
              <a:ext uri="{FF2B5EF4-FFF2-40B4-BE49-F238E27FC236}">
                <a16:creationId xmlns:a16="http://schemas.microsoft.com/office/drawing/2014/main" id="{F494343C-E0F6-2FD7-DFB2-E3F8BAB978F1}"/>
              </a:ext>
            </a:extLst>
          </p:cNvPr>
          <p:cNvSpPr txBox="1"/>
          <p:nvPr/>
        </p:nvSpPr>
        <p:spPr>
          <a:xfrm>
            <a:off x="7939881" y="2088775"/>
            <a:ext cx="7392856" cy="311817"/>
          </a:xfrm>
          <a:prstGeom prst="rect">
            <a:avLst/>
          </a:prstGeom>
        </p:spPr>
        <p:txBody>
          <a:bodyPr lIns="0" tIns="0" rIns="0" bIns="0" rtlCol="0" anchor="t">
            <a:spAutoFit/>
          </a:bodyPr>
          <a:lstStyle/>
          <a:p>
            <a:pPr algn="l">
              <a:lnSpc>
                <a:spcPts val="2215"/>
              </a:lnSpc>
            </a:pPr>
            <a:r>
              <a:rPr lang="en-US" sz="2606" b="1" spc="101" dirty="0">
                <a:solidFill>
                  <a:srgbClr val="FFFFFF"/>
                </a:solidFill>
                <a:latin typeface="Garet Bold"/>
                <a:ea typeface="Garet Bold"/>
                <a:cs typeface="Garet Bold"/>
                <a:sym typeface="Garet Bold"/>
              </a:rPr>
              <a:t>DIFFICULTÉS DE DETECTION</a:t>
            </a:r>
          </a:p>
        </p:txBody>
      </p:sp>
      <p:sp>
        <p:nvSpPr>
          <p:cNvPr id="13" name="TextBox 13">
            <a:extLst>
              <a:ext uri="{FF2B5EF4-FFF2-40B4-BE49-F238E27FC236}">
                <a16:creationId xmlns:a16="http://schemas.microsoft.com/office/drawing/2014/main" id="{ACB8A527-F890-6E8F-4A74-B52A66CD0180}"/>
              </a:ext>
            </a:extLst>
          </p:cNvPr>
          <p:cNvSpPr txBox="1"/>
          <p:nvPr/>
        </p:nvSpPr>
        <p:spPr>
          <a:xfrm>
            <a:off x="7949208" y="6382134"/>
            <a:ext cx="7392856" cy="311817"/>
          </a:xfrm>
          <a:prstGeom prst="rect">
            <a:avLst/>
          </a:prstGeom>
        </p:spPr>
        <p:txBody>
          <a:bodyPr lIns="0" tIns="0" rIns="0" bIns="0" rtlCol="0" anchor="t">
            <a:spAutoFit/>
          </a:bodyPr>
          <a:lstStyle/>
          <a:p>
            <a:pPr algn="l">
              <a:lnSpc>
                <a:spcPts val="2215"/>
              </a:lnSpc>
            </a:pPr>
            <a:r>
              <a:rPr lang="en-US" sz="2606" b="1" spc="101" dirty="0">
                <a:solidFill>
                  <a:srgbClr val="FFFFFF"/>
                </a:solidFill>
                <a:latin typeface="Garet Bold"/>
                <a:ea typeface="Garet Bold"/>
                <a:cs typeface="Garet Bold"/>
                <a:sym typeface="Garet Bold"/>
              </a:rPr>
              <a:t>COUT ELEVE POUR L’ORGANISATION</a:t>
            </a:r>
          </a:p>
        </p:txBody>
      </p:sp>
      <p:sp>
        <p:nvSpPr>
          <p:cNvPr id="14" name="TextBox 14">
            <a:extLst>
              <a:ext uri="{FF2B5EF4-FFF2-40B4-BE49-F238E27FC236}">
                <a16:creationId xmlns:a16="http://schemas.microsoft.com/office/drawing/2014/main" id="{A0DF899A-0E02-1A57-4B83-45A243D1A238}"/>
              </a:ext>
            </a:extLst>
          </p:cNvPr>
          <p:cNvSpPr txBox="1"/>
          <p:nvPr/>
        </p:nvSpPr>
        <p:spPr>
          <a:xfrm>
            <a:off x="7949208" y="4064751"/>
            <a:ext cx="7392856" cy="311817"/>
          </a:xfrm>
          <a:prstGeom prst="rect">
            <a:avLst/>
          </a:prstGeom>
        </p:spPr>
        <p:txBody>
          <a:bodyPr lIns="0" tIns="0" rIns="0" bIns="0" rtlCol="0" anchor="t">
            <a:spAutoFit/>
          </a:bodyPr>
          <a:lstStyle/>
          <a:p>
            <a:pPr algn="l">
              <a:lnSpc>
                <a:spcPts val="2215"/>
              </a:lnSpc>
            </a:pPr>
            <a:r>
              <a:rPr lang="en-US" sz="2606" b="1" spc="101" dirty="0">
                <a:solidFill>
                  <a:srgbClr val="FFFFFF"/>
                </a:solidFill>
                <a:latin typeface="Garet Bold"/>
                <a:ea typeface="Garet Bold"/>
                <a:cs typeface="Garet Bold"/>
                <a:sym typeface="Garet Bold"/>
              </a:rPr>
              <a:t>EXPLOITATION A LONG TERME</a:t>
            </a:r>
          </a:p>
        </p:txBody>
      </p:sp>
      <p:sp>
        <p:nvSpPr>
          <p:cNvPr id="15" name="TextBox 15">
            <a:extLst>
              <a:ext uri="{FF2B5EF4-FFF2-40B4-BE49-F238E27FC236}">
                <a16:creationId xmlns:a16="http://schemas.microsoft.com/office/drawing/2014/main" id="{51E55039-4393-1D84-FA65-751D8FE500DF}"/>
              </a:ext>
            </a:extLst>
          </p:cNvPr>
          <p:cNvSpPr txBox="1"/>
          <p:nvPr/>
        </p:nvSpPr>
        <p:spPr>
          <a:xfrm>
            <a:off x="7939881" y="4629627"/>
            <a:ext cx="8612986" cy="868379"/>
          </a:xfrm>
          <a:prstGeom prst="rect">
            <a:avLst/>
          </a:prstGeom>
        </p:spPr>
        <p:txBody>
          <a:bodyPr lIns="0" tIns="0" rIns="0" bIns="0" rtlCol="0" anchor="t">
            <a:spAutoFit/>
          </a:bodyPr>
          <a:lstStyle/>
          <a:p>
            <a:pPr algn="just">
              <a:lnSpc>
                <a:spcPts val="2317"/>
              </a:lnSpc>
            </a:pPr>
            <a:r>
              <a:rPr lang="fr-FR" sz="1899" dirty="0">
                <a:solidFill>
                  <a:srgbClr val="00F9FF"/>
                </a:solidFill>
                <a:latin typeface="Inter"/>
                <a:ea typeface="Inter"/>
                <a:cs typeface="Inter"/>
                <a:sym typeface="Inter"/>
              </a:rPr>
              <a:t>En raison de leur approche lente et méthodique, ces attaques peuvent rester actives sur une longue période sans être détectées, permettant aux attaquants d'extraire des données petit à petit.</a:t>
            </a:r>
            <a:endParaRPr lang="en-US" sz="1899" dirty="0">
              <a:solidFill>
                <a:srgbClr val="00F9FF"/>
              </a:solidFill>
              <a:latin typeface="Inter"/>
              <a:ea typeface="Inter"/>
              <a:cs typeface="Inter"/>
              <a:sym typeface="Inter"/>
            </a:endParaRPr>
          </a:p>
        </p:txBody>
      </p:sp>
      <p:sp>
        <p:nvSpPr>
          <p:cNvPr id="16" name="TextBox 16">
            <a:extLst>
              <a:ext uri="{FF2B5EF4-FFF2-40B4-BE49-F238E27FC236}">
                <a16:creationId xmlns:a16="http://schemas.microsoft.com/office/drawing/2014/main" id="{E29AD49C-9587-39C8-41F3-BF7DFFBCF236}"/>
              </a:ext>
            </a:extLst>
          </p:cNvPr>
          <p:cNvSpPr txBox="1"/>
          <p:nvPr/>
        </p:nvSpPr>
        <p:spPr>
          <a:xfrm>
            <a:off x="7949208" y="6919876"/>
            <a:ext cx="8612986" cy="868379"/>
          </a:xfrm>
          <a:prstGeom prst="rect">
            <a:avLst/>
          </a:prstGeom>
        </p:spPr>
        <p:txBody>
          <a:bodyPr lIns="0" tIns="0" rIns="0" bIns="0" rtlCol="0" anchor="t">
            <a:spAutoFit/>
          </a:bodyPr>
          <a:lstStyle/>
          <a:p>
            <a:pPr algn="just">
              <a:lnSpc>
                <a:spcPts val="2317"/>
              </a:lnSpc>
            </a:pPr>
            <a:r>
              <a:rPr lang="fr-FR" sz="1899" dirty="0">
                <a:solidFill>
                  <a:srgbClr val="00F9FF"/>
                </a:solidFill>
                <a:latin typeface="Inter"/>
                <a:ea typeface="Inter"/>
                <a:cs typeface="Inter"/>
                <a:sym typeface="Inter"/>
              </a:rPr>
              <a:t>Les entreprises victimes de ces attaques peuvent faire face à des coûts élevés pour la réparation des systèmes, la récupération des données et la gestion des dommages liés à leur réputation.</a:t>
            </a:r>
            <a:endParaRPr lang="en-US" sz="1899" dirty="0">
              <a:solidFill>
                <a:srgbClr val="00F9FF"/>
              </a:solidFill>
              <a:latin typeface="Inter"/>
              <a:ea typeface="Inter"/>
              <a:cs typeface="Inter"/>
              <a:sym typeface="Inter"/>
            </a:endParaRPr>
          </a:p>
        </p:txBody>
      </p:sp>
    </p:spTree>
    <p:extLst>
      <p:ext uri="{BB962C8B-B14F-4D97-AF65-F5344CB8AC3E}">
        <p14:creationId xmlns:p14="http://schemas.microsoft.com/office/powerpoint/2010/main" val="1087201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8033" y="158033"/>
            <a:ext cx="8115300" cy="4114800"/>
            <a:chOff x="0" y="0"/>
            <a:chExt cx="2441259" cy="1237821"/>
          </a:xfrm>
        </p:grpSpPr>
        <p:sp>
          <p:nvSpPr>
            <p:cNvPr id="3" name="Freeform 3"/>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4" name="TextBox 4"/>
            <p:cNvSpPr txBox="1"/>
            <p:nvPr/>
          </p:nvSpPr>
          <p:spPr>
            <a:xfrm>
              <a:off x="63500" y="34925"/>
              <a:ext cx="2314259" cy="113939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37288" y="4577633"/>
            <a:ext cx="17689000" cy="5709367"/>
            <a:chOff x="0" y="0"/>
            <a:chExt cx="5021917" cy="1620892"/>
          </a:xfrm>
        </p:grpSpPr>
        <p:sp>
          <p:nvSpPr>
            <p:cNvPr id="6" name="Freeform 6"/>
            <p:cNvSpPr/>
            <p:nvPr/>
          </p:nvSpPr>
          <p:spPr>
            <a:xfrm>
              <a:off x="0" y="0"/>
              <a:ext cx="5021917" cy="1620892"/>
            </a:xfrm>
            <a:custGeom>
              <a:avLst/>
              <a:gdLst/>
              <a:ahLst/>
              <a:cxnLst/>
              <a:rect l="l" t="t" r="r" b="b"/>
              <a:pathLst>
                <a:path w="5021917" h="1620892">
                  <a:moveTo>
                    <a:pt x="4861897" y="0"/>
                  </a:moveTo>
                  <a:lnTo>
                    <a:pt x="160020" y="0"/>
                  </a:lnTo>
                  <a:lnTo>
                    <a:pt x="0" y="160020"/>
                  </a:lnTo>
                  <a:lnTo>
                    <a:pt x="0" y="1460872"/>
                  </a:lnTo>
                  <a:lnTo>
                    <a:pt x="160020" y="1620892"/>
                  </a:lnTo>
                  <a:lnTo>
                    <a:pt x="4861897" y="1620892"/>
                  </a:lnTo>
                  <a:lnTo>
                    <a:pt x="5021917" y="1460872"/>
                  </a:lnTo>
                  <a:lnTo>
                    <a:pt x="5021917" y="160020"/>
                  </a:lnTo>
                  <a:lnTo>
                    <a:pt x="4861897" y="0"/>
                  </a:lnTo>
                  <a:close/>
                </a:path>
              </a:pathLst>
            </a:custGeom>
            <a:solidFill>
              <a:srgbClr val="003333"/>
            </a:solidFill>
            <a:ln w="28575" cap="sq">
              <a:solidFill>
                <a:srgbClr val="01FFFF"/>
              </a:solidFill>
              <a:prstDash val="solid"/>
              <a:miter/>
            </a:ln>
          </p:spPr>
        </p:sp>
        <p:sp>
          <p:nvSpPr>
            <p:cNvPr id="7" name="TextBox 7"/>
            <p:cNvSpPr txBox="1"/>
            <p:nvPr/>
          </p:nvSpPr>
          <p:spPr>
            <a:xfrm>
              <a:off x="63500" y="34925"/>
              <a:ext cx="4894917" cy="15224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23565" y="1213403"/>
            <a:ext cx="5984236" cy="2099310"/>
          </a:xfrm>
          <a:prstGeom prst="rect">
            <a:avLst/>
          </a:prstGeom>
        </p:spPr>
        <p:txBody>
          <a:bodyPr lIns="0" tIns="0" rIns="0" bIns="0" rtlCol="0" anchor="t">
            <a:spAutoFit/>
          </a:bodyPr>
          <a:lstStyle/>
          <a:p>
            <a:pPr algn="ctr">
              <a:lnSpc>
                <a:spcPts val="5400"/>
              </a:lnSpc>
            </a:pPr>
            <a:r>
              <a:rPr lang="en-US" sz="5400" b="1" spc="-140">
                <a:solidFill>
                  <a:srgbClr val="00F9FF"/>
                </a:solidFill>
                <a:latin typeface="Garet Bold"/>
                <a:ea typeface="Garet Bold"/>
                <a:cs typeface="Garet Bold"/>
                <a:sym typeface="Garet Bold"/>
              </a:rPr>
              <a:t>METHODES DE PROTECTION ET DE PRÉVENTION</a:t>
            </a:r>
          </a:p>
        </p:txBody>
      </p:sp>
      <p:sp>
        <p:nvSpPr>
          <p:cNvPr id="9" name="TextBox 9"/>
          <p:cNvSpPr txBox="1"/>
          <p:nvPr/>
        </p:nvSpPr>
        <p:spPr>
          <a:xfrm>
            <a:off x="1228867" y="6212559"/>
            <a:ext cx="11957868" cy="3593846"/>
          </a:xfrm>
          <a:prstGeom prst="rect">
            <a:avLst/>
          </a:prstGeom>
        </p:spPr>
        <p:txBody>
          <a:bodyPr lIns="0" tIns="0" rIns="0" bIns="0" rtlCol="0" anchor="t">
            <a:spAutoFit/>
          </a:bodyPr>
          <a:lstStyle/>
          <a:p>
            <a:pPr algn="just">
              <a:lnSpc>
                <a:spcPts val="3171"/>
              </a:lnSpc>
            </a:pPr>
            <a:r>
              <a:rPr lang="en-US" sz="2599">
                <a:solidFill>
                  <a:srgbClr val="00F9FF"/>
                </a:solidFill>
                <a:latin typeface="Inter"/>
                <a:ea typeface="Inter"/>
                <a:cs typeface="Inter"/>
                <a:sym typeface="Inter"/>
              </a:rPr>
              <a:t>Les requêtes préparées empêchent l’injection SQL en séparant les données des commandes SQL. </a:t>
            </a:r>
          </a:p>
          <a:p>
            <a:pPr algn="just">
              <a:lnSpc>
                <a:spcPts val="3171"/>
              </a:lnSpc>
            </a:pPr>
            <a:r>
              <a:rPr lang="en-US" sz="2599">
                <a:solidFill>
                  <a:srgbClr val="00F9FF"/>
                </a:solidFill>
                <a:latin typeface="Inter"/>
                <a:ea typeface="Inter"/>
                <a:cs typeface="Inter"/>
                <a:sym typeface="Inter"/>
              </a:rPr>
              <a:t>Exemple en PHP avec PDO : </a:t>
            </a:r>
          </a:p>
          <a:p>
            <a:pPr algn="just">
              <a:lnSpc>
                <a:spcPts val="3171"/>
              </a:lnSpc>
            </a:pPr>
            <a:endParaRPr lang="en-US" sz="2599">
              <a:solidFill>
                <a:srgbClr val="00F9FF"/>
              </a:solidFill>
              <a:latin typeface="Inter"/>
              <a:ea typeface="Inter"/>
              <a:cs typeface="Inter"/>
              <a:sym typeface="Inter"/>
            </a:endParaRPr>
          </a:p>
          <a:p>
            <a:pPr algn="just">
              <a:lnSpc>
                <a:spcPts val="3171"/>
              </a:lnSpc>
            </a:pPr>
            <a:r>
              <a:rPr lang="en-US" sz="2599">
                <a:solidFill>
                  <a:srgbClr val="FFDE59"/>
                </a:solidFill>
                <a:latin typeface="Inter"/>
                <a:ea typeface="Inter"/>
                <a:cs typeface="Inter"/>
                <a:sym typeface="Inter"/>
              </a:rPr>
              <a:t>$stmt = $pdo-&gt;prepare("SELECT * FROM utilisateurs WHERE id = :id"); $stmt &gt;execute(['id' =&gt; $id]); </a:t>
            </a:r>
          </a:p>
          <a:p>
            <a:pPr algn="just">
              <a:lnSpc>
                <a:spcPts val="3171"/>
              </a:lnSpc>
            </a:pPr>
            <a:endParaRPr lang="en-US" sz="2599">
              <a:solidFill>
                <a:srgbClr val="FFDE59"/>
              </a:solidFill>
              <a:latin typeface="Inter"/>
              <a:ea typeface="Inter"/>
              <a:cs typeface="Inter"/>
              <a:sym typeface="Inter"/>
            </a:endParaRPr>
          </a:p>
          <a:p>
            <a:pPr algn="just">
              <a:lnSpc>
                <a:spcPts val="3171"/>
              </a:lnSpc>
            </a:pPr>
            <a:r>
              <a:rPr lang="en-US" sz="2599">
                <a:solidFill>
                  <a:srgbClr val="00F9FF"/>
                </a:solidFill>
                <a:latin typeface="Inter"/>
                <a:ea typeface="Inter"/>
                <a:cs typeface="Inter"/>
                <a:sym typeface="Inter"/>
              </a:rPr>
              <a:t>Ici, la valeur de $id est traitée comme une donnée et non comme une commande SQL. </a:t>
            </a:r>
          </a:p>
        </p:txBody>
      </p:sp>
      <p:sp>
        <p:nvSpPr>
          <p:cNvPr id="10" name="Freeform 10"/>
          <p:cNvSpPr/>
          <p:nvPr/>
        </p:nvSpPr>
        <p:spPr>
          <a:xfrm>
            <a:off x="780061" y="549208"/>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5528990" y="9806405"/>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655688" y="5087062"/>
            <a:ext cx="7685136" cy="592097"/>
          </a:xfrm>
          <a:prstGeom prst="rect">
            <a:avLst/>
          </a:prstGeom>
        </p:spPr>
        <p:txBody>
          <a:bodyPr lIns="0" tIns="0" rIns="0" bIns="0" rtlCol="0" anchor="t">
            <a:spAutoFit/>
          </a:bodyPr>
          <a:lstStyle/>
          <a:p>
            <a:pPr marL="562686" lvl="1" indent="-281343" algn="l">
              <a:lnSpc>
                <a:spcPts val="2215"/>
              </a:lnSpc>
              <a:buAutoNum type="arabicPeriod"/>
            </a:pPr>
            <a:r>
              <a:rPr lang="en-US" sz="2606" b="1" spc="101">
                <a:solidFill>
                  <a:srgbClr val="FFFFFF"/>
                </a:solidFill>
                <a:latin typeface="Garet Bold"/>
                <a:ea typeface="Garet Bold"/>
                <a:cs typeface="Garet Bold"/>
                <a:sym typeface="Garet Bold"/>
              </a:rPr>
              <a:t>UTILISATION DES REQUÊTES PRÉPARÉES (PREPARED STATEMENTS)</a:t>
            </a:r>
          </a:p>
        </p:txBody>
      </p:sp>
      <p:grpSp>
        <p:nvGrpSpPr>
          <p:cNvPr id="13" name="Group 13"/>
          <p:cNvGrpSpPr/>
          <p:nvPr/>
        </p:nvGrpSpPr>
        <p:grpSpPr>
          <a:xfrm>
            <a:off x="10082976" y="325637"/>
            <a:ext cx="7943313" cy="3779593"/>
            <a:chOff x="0" y="0"/>
            <a:chExt cx="1230627" cy="585558"/>
          </a:xfrm>
        </p:grpSpPr>
        <p:sp>
          <p:nvSpPr>
            <p:cNvPr id="14" name="Freeform 14"/>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4"/>
              <a:stretch>
                <a:fillRect t="-15664" b="-17525"/>
              </a:stretch>
            </a:blipFill>
            <a:ln w="38100" cap="sq">
              <a:solidFill>
                <a:srgbClr val="00F9FF"/>
              </a:solidFill>
              <a:prstDash val="solid"/>
              <a:miter/>
            </a:ln>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8033" y="158033"/>
            <a:ext cx="8115300" cy="4114800"/>
            <a:chOff x="0" y="0"/>
            <a:chExt cx="2441259" cy="1237821"/>
          </a:xfrm>
        </p:grpSpPr>
        <p:sp>
          <p:nvSpPr>
            <p:cNvPr id="3" name="Freeform 3"/>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4" name="TextBox 4"/>
            <p:cNvSpPr txBox="1"/>
            <p:nvPr/>
          </p:nvSpPr>
          <p:spPr>
            <a:xfrm>
              <a:off x="63500" y="34925"/>
              <a:ext cx="2314259" cy="113939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37288" y="4577633"/>
            <a:ext cx="17689000" cy="5709367"/>
            <a:chOff x="0" y="0"/>
            <a:chExt cx="5021917" cy="1620892"/>
          </a:xfrm>
        </p:grpSpPr>
        <p:sp>
          <p:nvSpPr>
            <p:cNvPr id="6" name="Freeform 6"/>
            <p:cNvSpPr/>
            <p:nvPr/>
          </p:nvSpPr>
          <p:spPr>
            <a:xfrm>
              <a:off x="0" y="0"/>
              <a:ext cx="5021917" cy="1620892"/>
            </a:xfrm>
            <a:custGeom>
              <a:avLst/>
              <a:gdLst/>
              <a:ahLst/>
              <a:cxnLst/>
              <a:rect l="l" t="t" r="r" b="b"/>
              <a:pathLst>
                <a:path w="5021917" h="1620892">
                  <a:moveTo>
                    <a:pt x="4861897" y="0"/>
                  </a:moveTo>
                  <a:lnTo>
                    <a:pt x="160020" y="0"/>
                  </a:lnTo>
                  <a:lnTo>
                    <a:pt x="0" y="160020"/>
                  </a:lnTo>
                  <a:lnTo>
                    <a:pt x="0" y="1460872"/>
                  </a:lnTo>
                  <a:lnTo>
                    <a:pt x="160020" y="1620892"/>
                  </a:lnTo>
                  <a:lnTo>
                    <a:pt x="4861897" y="1620892"/>
                  </a:lnTo>
                  <a:lnTo>
                    <a:pt x="5021917" y="1460872"/>
                  </a:lnTo>
                  <a:lnTo>
                    <a:pt x="5021917" y="160020"/>
                  </a:lnTo>
                  <a:lnTo>
                    <a:pt x="4861897" y="0"/>
                  </a:lnTo>
                  <a:close/>
                </a:path>
              </a:pathLst>
            </a:custGeom>
            <a:solidFill>
              <a:srgbClr val="003333"/>
            </a:solidFill>
            <a:ln w="28575" cap="sq">
              <a:solidFill>
                <a:srgbClr val="01FFFF"/>
              </a:solidFill>
              <a:prstDash val="solid"/>
              <a:miter/>
            </a:ln>
          </p:spPr>
        </p:sp>
        <p:sp>
          <p:nvSpPr>
            <p:cNvPr id="7" name="TextBox 7"/>
            <p:cNvSpPr txBox="1"/>
            <p:nvPr/>
          </p:nvSpPr>
          <p:spPr>
            <a:xfrm>
              <a:off x="63500" y="34925"/>
              <a:ext cx="4894917" cy="15224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23565" y="1213403"/>
            <a:ext cx="5984236" cy="2099310"/>
          </a:xfrm>
          <a:prstGeom prst="rect">
            <a:avLst/>
          </a:prstGeom>
        </p:spPr>
        <p:txBody>
          <a:bodyPr lIns="0" tIns="0" rIns="0" bIns="0" rtlCol="0" anchor="t">
            <a:spAutoFit/>
          </a:bodyPr>
          <a:lstStyle/>
          <a:p>
            <a:pPr algn="ctr">
              <a:lnSpc>
                <a:spcPts val="5400"/>
              </a:lnSpc>
            </a:pPr>
            <a:r>
              <a:rPr lang="en-US" sz="5400" b="1" spc="-140">
                <a:solidFill>
                  <a:srgbClr val="00F9FF"/>
                </a:solidFill>
                <a:latin typeface="Garet Bold"/>
                <a:ea typeface="Garet Bold"/>
                <a:cs typeface="Garet Bold"/>
                <a:sym typeface="Garet Bold"/>
              </a:rPr>
              <a:t>METHODES DE PROTECTION ET DE PRÉVENTION</a:t>
            </a:r>
          </a:p>
        </p:txBody>
      </p:sp>
      <p:sp>
        <p:nvSpPr>
          <p:cNvPr id="9" name="TextBox 9"/>
          <p:cNvSpPr txBox="1"/>
          <p:nvPr/>
        </p:nvSpPr>
        <p:spPr>
          <a:xfrm>
            <a:off x="1228867" y="5964909"/>
            <a:ext cx="11957868" cy="1593596"/>
          </a:xfrm>
          <a:prstGeom prst="rect">
            <a:avLst/>
          </a:prstGeom>
        </p:spPr>
        <p:txBody>
          <a:bodyPr lIns="0" tIns="0" rIns="0" bIns="0" rtlCol="0" anchor="t">
            <a:spAutoFit/>
          </a:bodyPr>
          <a:lstStyle/>
          <a:p>
            <a:pPr algn="just">
              <a:lnSpc>
                <a:spcPts val="3171"/>
              </a:lnSpc>
            </a:pPr>
            <a:r>
              <a:rPr lang="en-US" sz="2599">
                <a:solidFill>
                  <a:srgbClr val="00F9FF"/>
                </a:solidFill>
                <a:latin typeface="Inter"/>
                <a:ea typeface="Inter"/>
                <a:cs typeface="Inter"/>
                <a:sym typeface="Inter"/>
              </a:rPr>
              <a:t>• Vérifier que les entrées utilisateur correspondent aux formats attendus (ex. : uniquement des </a:t>
            </a:r>
            <a:r>
              <a:rPr lang="en-US" sz="2599">
                <a:solidFill>
                  <a:srgbClr val="FFDE59"/>
                </a:solidFill>
                <a:latin typeface="Inter"/>
                <a:ea typeface="Inter"/>
                <a:cs typeface="Inter"/>
                <a:sym typeface="Inter"/>
              </a:rPr>
              <a:t>nombres </a:t>
            </a:r>
            <a:r>
              <a:rPr lang="en-US" sz="2599">
                <a:solidFill>
                  <a:srgbClr val="00F9FF"/>
                </a:solidFill>
                <a:latin typeface="Inter"/>
                <a:ea typeface="Inter"/>
                <a:cs typeface="Inter"/>
                <a:sym typeface="Inter"/>
              </a:rPr>
              <a:t>pour un </a:t>
            </a:r>
            <a:r>
              <a:rPr lang="en-US" sz="2599">
                <a:solidFill>
                  <a:srgbClr val="FFDE59"/>
                </a:solidFill>
                <a:latin typeface="Inter"/>
                <a:ea typeface="Inter"/>
                <a:cs typeface="Inter"/>
                <a:sym typeface="Inter"/>
              </a:rPr>
              <a:t>id</a:t>
            </a:r>
            <a:r>
              <a:rPr lang="en-US" sz="2599">
                <a:solidFill>
                  <a:srgbClr val="00F9FF"/>
                </a:solidFill>
                <a:latin typeface="Inter"/>
                <a:ea typeface="Inter"/>
                <a:cs typeface="Inter"/>
                <a:sym typeface="Inter"/>
              </a:rPr>
              <a:t>) </a:t>
            </a:r>
          </a:p>
          <a:p>
            <a:pPr algn="just">
              <a:lnSpc>
                <a:spcPts val="3171"/>
              </a:lnSpc>
            </a:pPr>
            <a:endParaRPr lang="en-US" sz="2599">
              <a:solidFill>
                <a:srgbClr val="00F9FF"/>
              </a:solidFill>
              <a:latin typeface="Inter"/>
              <a:ea typeface="Inter"/>
              <a:cs typeface="Inter"/>
              <a:sym typeface="Inter"/>
            </a:endParaRPr>
          </a:p>
          <a:p>
            <a:pPr algn="just">
              <a:lnSpc>
                <a:spcPts val="3171"/>
              </a:lnSpc>
            </a:pPr>
            <a:r>
              <a:rPr lang="en-US" sz="2599">
                <a:solidFill>
                  <a:srgbClr val="00F9FF"/>
                </a:solidFill>
                <a:latin typeface="Inter"/>
                <a:ea typeface="Inter"/>
                <a:cs typeface="Inter"/>
                <a:sym typeface="Inter"/>
              </a:rPr>
              <a:t>• Supprimer ou échapper les </a:t>
            </a:r>
            <a:r>
              <a:rPr lang="en-US" sz="2599">
                <a:solidFill>
                  <a:srgbClr val="FFDE59"/>
                </a:solidFill>
                <a:latin typeface="Inter"/>
                <a:ea typeface="Inter"/>
                <a:cs typeface="Inter"/>
                <a:sym typeface="Inter"/>
              </a:rPr>
              <a:t>caractères spéciaux </a:t>
            </a:r>
            <a:r>
              <a:rPr lang="en-US" sz="2599">
                <a:solidFill>
                  <a:srgbClr val="00F9FF"/>
                </a:solidFill>
                <a:latin typeface="Inter"/>
                <a:ea typeface="Inter"/>
                <a:cs typeface="Inter"/>
                <a:sym typeface="Inter"/>
              </a:rPr>
              <a:t>dangereux </a:t>
            </a:r>
            <a:r>
              <a:rPr lang="en-US" sz="2599">
                <a:solidFill>
                  <a:srgbClr val="FFDE59"/>
                </a:solidFill>
                <a:latin typeface="Inter"/>
                <a:ea typeface="Inter"/>
                <a:cs typeface="Inter"/>
                <a:sym typeface="Inter"/>
              </a:rPr>
              <a:t>(', ", --, etc.)</a:t>
            </a:r>
          </a:p>
        </p:txBody>
      </p:sp>
      <p:sp>
        <p:nvSpPr>
          <p:cNvPr id="10" name="Freeform 10"/>
          <p:cNvSpPr/>
          <p:nvPr/>
        </p:nvSpPr>
        <p:spPr>
          <a:xfrm>
            <a:off x="780061" y="549208"/>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5528990" y="9806405"/>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2655688" y="5087062"/>
            <a:ext cx="7685136" cy="592097"/>
          </a:xfrm>
          <a:prstGeom prst="rect">
            <a:avLst/>
          </a:prstGeom>
        </p:spPr>
        <p:txBody>
          <a:bodyPr lIns="0" tIns="0" rIns="0" bIns="0" rtlCol="0" anchor="t">
            <a:spAutoFit/>
          </a:bodyPr>
          <a:lstStyle/>
          <a:p>
            <a:pPr algn="l">
              <a:lnSpc>
                <a:spcPts val="2215"/>
              </a:lnSpc>
            </a:pPr>
            <a:r>
              <a:rPr lang="en-US" sz="2606" b="1" spc="101">
                <a:solidFill>
                  <a:srgbClr val="FFFFFF"/>
                </a:solidFill>
                <a:latin typeface="Garet Bold"/>
                <a:ea typeface="Garet Bold"/>
                <a:cs typeface="Garet Bold"/>
                <a:sym typeface="Garet Bold"/>
              </a:rPr>
              <a:t>2. VALIDATION ET FILTRAGE DES ENTRÉES UTILISATEURS </a:t>
            </a:r>
          </a:p>
        </p:txBody>
      </p:sp>
      <p:grpSp>
        <p:nvGrpSpPr>
          <p:cNvPr id="13" name="Group 13"/>
          <p:cNvGrpSpPr/>
          <p:nvPr/>
        </p:nvGrpSpPr>
        <p:grpSpPr>
          <a:xfrm>
            <a:off x="10082976" y="325637"/>
            <a:ext cx="7943313" cy="3779593"/>
            <a:chOff x="0" y="0"/>
            <a:chExt cx="1230627" cy="585558"/>
          </a:xfrm>
        </p:grpSpPr>
        <p:sp>
          <p:nvSpPr>
            <p:cNvPr id="14" name="Freeform 14"/>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4"/>
              <a:stretch>
                <a:fillRect t="-15664" b="-17525"/>
              </a:stretch>
            </a:blipFill>
            <a:ln w="38100" cap="sq">
              <a:solidFill>
                <a:srgbClr val="00F9FF"/>
              </a:solidFill>
              <a:prstDash val="solid"/>
              <a:miter/>
            </a:ln>
          </p:spPr>
        </p:sp>
      </p:grpSp>
      <p:sp>
        <p:nvSpPr>
          <p:cNvPr id="15" name="TextBox 15"/>
          <p:cNvSpPr txBox="1"/>
          <p:nvPr/>
        </p:nvSpPr>
        <p:spPr>
          <a:xfrm>
            <a:off x="2655688" y="7920455"/>
            <a:ext cx="7685136" cy="592097"/>
          </a:xfrm>
          <a:prstGeom prst="rect">
            <a:avLst/>
          </a:prstGeom>
        </p:spPr>
        <p:txBody>
          <a:bodyPr lIns="0" tIns="0" rIns="0" bIns="0" rtlCol="0" anchor="t">
            <a:spAutoFit/>
          </a:bodyPr>
          <a:lstStyle/>
          <a:p>
            <a:pPr algn="l">
              <a:lnSpc>
                <a:spcPts val="2215"/>
              </a:lnSpc>
            </a:pPr>
            <a:r>
              <a:rPr lang="en-US" sz="2606" b="1" spc="101">
                <a:solidFill>
                  <a:srgbClr val="FFFFFF"/>
                </a:solidFill>
                <a:latin typeface="Garet Bold"/>
                <a:ea typeface="Garet Bold"/>
                <a:cs typeface="Garet Bold"/>
                <a:sym typeface="Garet Bold"/>
              </a:rPr>
              <a:t>3. MISE EN PLACE D’UN WEB APPLICATION FIREWALL (WAF) </a:t>
            </a:r>
          </a:p>
        </p:txBody>
      </p:sp>
      <p:sp>
        <p:nvSpPr>
          <p:cNvPr id="16" name="TextBox 16"/>
          <p:cNvSpPr txBox="1"/>
          <p:nvPr/>
        </p:nvSpPr>
        <p:spPr>
          <a:xfrm>
            <a:off x="1223565" y="8798302"/>
            <a:ext cx="11957868" cy="793496"/>
          </a:xfrm>
          <a:prstGeom prst="rect">
            <a:avLst/>
          </a:prstGeom>
        </p:spPr>
        <p:txBody>
          <a:bodyPr lIns="0" tIns="0" rIns="0" bIns="0" rtlCol="0" anchor="t">
            <a:spAutoFit/>
          </a:bodyPr>
          <a:lstStyle/>
          <a:p>
            <a:pPr algn="just">
              <a:lnSpc>
                <a:spcPts val="3171"/>
              </a:lnSpc>
            </a:pPr>
            <a:r>
              <a:rPr lang="en-US" sz="2599">
                <a:solidFill>
                  <a:srgbClr val="00F9FF"/>
                </a:solidFill>
                <a:latin typeface="Inter"/>
                <a:ea typeface="Inter"/>
                <a:cs typeface="Inter"/>
                <a:sym typeface="Inter"/>
              </a:rPr>
              <a:t>Un WAF peut détecter et bloquer des requêtes malveillantes en analysant les patterns d’attaque.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8033" y="158033"/>
            <a:ext cx="8115300" cy="4114800"/>
            <a:chOff x="0" y="0"/>
            <a:chExt cx="2441259" cy="1237821"/>
          </a:xfrm>
        </p:grpSpPr>
        <p:sp>
          <p:nvSpPr>
            <p:cNvPr id="3" name="Freeform 3"/>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4" name="TextBox 4"/>
            <p:cNvSpPr txBox="1"/>
            <p:nvPr/>
          </p:nvSpPr>
          <p:spPr>
            <a:xfrm>
              <a:off x="63500" y="34925"/>
              <a:ext cx="2314259" cy="113939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37288" y="4577633"/>
            <a:ext cx="17689000" cy="5709367"/>
            <a:chOff x="0" y="0"/>
            <a:chExt cx="5021917" cy="1620892"/>
          </a:xfrm>
        </p:grpSpPr>
        <p:sp>
          <p:nvSpPr>
            <p:cNvPr id="6" name="Freeform 6"/>
            <p:cNvSpPr/>
            <p:nvPr/>
          </p:nvSpPr>
          <p:spPr>
            <a:xfrm>
              <a:off x="0" y="0"/>
              <a:ext cx="5021917" cy="1620892"/>
            </a:xfrm>
            <a:custGeom>
              <a:avLst/>
              <a:gdLst/>
              <a:ahLst/>
              <a:cxnLst/>
              <a:rect l="l" t="t" r="r" b="b"/>
              <a:pathLst>
                <a:path w="5021917" h="1620892">
                  <a:moveTo>
                    <a:pt x="4861897" y="0"/>
                  </a:moveTo>
                  <a:lnTo>
                    <a:pt x="160020" y="0"/>
                  </a:lnTo>
                  <a:lnTo>
                    <a:pt x="0" y="160020"/>
                  </a:lnTo>
                  <a:lnTo>
                    <a:pt x="0" y="1460872"/>
                  </a:lnTo>
                  <a:lnTo>
                    <a:pt x="160020" y="1620892"/>
                  </a:lnTo>
                  <a:lnTo>
                    <a:pt x="4861897" y="1620892"/>
                  </a:lnTo>
                  <a:lnTo>
                    <a:pt x="5021917" y="1460872"/>
                  </a:lnTo>
                  <a:lnTo>
                    <a:pt x="5021917" y="160020"/>
                  </a:lnTo>
                  <a:lnTo>
                    <a:pt x="4861897" y="0"/>
                  </a:lnTo>
                  <a:close/>
                </a:path>
              </a:pathLst>
            </a:custGeom>
            <a:solidFill>
              <a:srgbClr val="003333"/>
            </a:solidFill>
            <a:ln w="28575" cap="sq">
              <a:solidFill>
                <a:srgbClr val="01FFFF"/>
              </a:solidFill>
              <a:prstDash val="solid"/>
              <a:miter/>
            </a:ln>
          </p:spPr>
        </p:sp>
        <p:sp>
          <p:nvSpPr>
            <p:cNvPr id="7" name="TextBox 7"/>
            <p:cNvSpPr txBox="1"/>
            <p:nvPr/>
          </p:nvSpPr>
          <p:spPr>
            <a:xfrm>
              <a:off x="63500" y="34925"/>
              <a:ext cx="4894917" cy="15224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23565" y="1213403"/>
            <a:ext cx="5984236" cy="2099310"/>
          </a:xfrm>
          <a:prstGeom prst="rect">
            <a:avLst/>
          </a:prstGeom>
        </p:spPr>
        <p:txBody>
          <a:bodyPr lIns="0" tIns="0" rIns="0" bIns="0" rtlCol="0" anchor="t">
            <a:spAutoFit/>
          </a:bodyPr>
          <a:lstStyle/>
          <a:p>
            <a:pPr algn="ctr">
              <a:lnSpc>
                <a:spcPts val="5400"/>
              </a:lnSpc>
            </a:pPr>
            <a:r>
              <a:rPr lang="en-US" sz="5400" b="1" spc="-140">
                <a:solidFill>
                  <a:srgbClr val="00F9FF"/>
                </a:solidFill>
                <a:latin typeface="Garet Bold"/>
                <a:ea typeface="Garet Bold"/>
                <a:cs typeface="Garet Bold"/>
                <a:sym typeface="Garet Bold"/>
              </a:rPr>
              <a:t>METHODES DE PROTECTION ET DE PRÉVENTION</a:t>
            </a:r>
          </a:p>
        </p:txBody>
      </p:sp>
      <p:sp>
        <p:nvSpPr>
          <p:cNvPr id="9" name="TextBox 9"/>
          <p:cNvSpPr txBox="1"/>
          <p:nvPr/>
        </p:nvSpPr>
        <p:spPr>
          <a:xfrm>
            <a:off x="1028700" y="6588431"/>
            <a:ext cx="15691304" cy="1686128"/>
          </a:xfrm>
          <a:prstGeom prst="rect">
            <a:avLst/>
          </a:prstGeom>
        </p:spPr>
        <p:txBody>
          <a:bodyPr lIns="0" tIns="0" rIns="0" bIns="0" rtlCol="0" anchor="t">
            <a:spAutoFit/>
          </a:bodyPr>
          <a:lstStyle/>
          <a:p>
            <a:pPr algn="just">
              <a:lnSpc>
                <a:spcPts val="4477"/>
              </a:lnSpc>
            </a:pPr>
            <a:r>
              <a:rPr lang="en-US" sz="3670">
                <a:solidFill>
                  <a:srgbClr val="00F9FF"/>
                </a:solidFill>
                <a:latin typeface="Inter"/>
                <a:ea typeface="Inter"/>
                <a:cs typeface="Inter"/>
                <a:sym typeface="Inter"/>
              </a:rPr>
              <a:t>• Attribuer le moindre privilège nécessaire aux comptes utilisateurs SQL • Désactiver les fonctionnalités dangereuses si elles ne sont pas nécessaires </a:t>
            </a:r>
            <a:r>
              <a:rPr lang="en-US" sz="3670">
                <a:solidFill>
                  <a:srgbClr val="FFDE59"/>
                </a:solidFill>
                <a:latin typeface="Inter"/>
                <a:ea typeface="Inter"/>
                <a:cs typeface="Inter"/>
                <a:sym typeface="Inter"/>
              </a:rPr>
              <a:t>(ex. : LOAD_FILE(), xp_cmdshell) </a:t>
            </a:r>
          </a:p>
        </p:txBody>
      </p:sp>
      <p:sp>
        <p:nvSpPr>
          <p:cNvPr id="10" name="Freeform 10"/>
          <p:cNvSpPr/>
          <p:nvPr/>
        </p:nvSpPr>
        <p:spPr>
          <a:xfrm>
            <a:off x="780061" y="549208"/>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5528990" y="9806405"/>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5031784" y="5522395"/>
            <a:ext cx="7685136" cy="592097"/>
          </a:xfrm>
          <a:prstGeom prst="rect">
            <a:avLst/>
          </a:prstGeom>
        </p:spPr>
        <p:txBody>
          <a:bodyPr lIns="0" tIns="0" rIns="0" bIns="0" rtlCol="0" anchor="t">
            <a:spAutoFit/>
          </a:bodyPr>
          <a:lstStyle/>
          <a:p>
            <a:pPr algn="l">
              <a:lnSpc>
                <a:spcPts val="2215"/>
              </a:lnSpc>
            </a:pPr>
            <a:r>
              <a:rPr lang="en-US" sz="2606" b="1" spc="101">
                <a:solidFill>
                  <a:srgbClr val="FFFFFF"/>
                </a:solidFill>
                <a:latin typeface="Garet Bold"/>
                <a:ea typeface="Garet Bold"/>
                <a:cs typeface="Garet Bold"/>
                <a:sym typeface="Garet Bold"/>
              </a:rPr>
              <a:t>4. RESTRICTION DES PERMISSIONS SUR LES BASES DE DONNÉES </a:t>
            </a:r>
          </a:p>
        </p:txBody>
      </p:sp>
      <p:grpSp>
        <p:nvGrpSpPr>
          <p:cNvPr id="13" name="Group 13"/>
          <p:cNvGrpSpPr/>
          <p:nvPr/>
        </p:nvGrpSpPr>
        <p:grpSpPr>
          <a:xfrm>
            <a:off x="10082976" y="325637"/>
            <a:ext cx="7943313" cy="3779593"/>
            <a:chOff x="0" y="0"/>
            <a:chExt cx="1230627" cy="585558"/>
          </a:xfrm>
        </p:grpSpPr>
        <p:sp>
          <p:nvSpPr>
            <p:cNvPr id="14" name="Freeform 14"/>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4"/>
              <a:stretch>
                <a:fillRect t="-15664" b="-17525"/>
              </a:stretch>
            </a:blipFill>
            <a:ln w="38100" cap="sq">
              <a:solidFill>
                <a:srgbClr val="00F9FF"/>
              </a:solidFill>
              <a:prstDash val="solid"/>
              <a:miter/>
            </a:ln>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2714" y="2057400"/>
            <a:ext cx="11532595" cy="3831379"/>
            <a:chOff x="0" y="0"/>
            <a:chExt cx="3037391" cy="1009087"/>
          </a:xfrm>
        </p:grpSpPr>
        <p:sp>
          <p:nvSpPr>
            <p:cNvPr id="3" name="Freeform 3"/>
            <p:cNvSpPr/>
            <p:nvPr/>
          </p:nvSpPr>
          <p:spPr>
            <a:xfrm>
              <a:off x="0" y="0"/>
              <a:ext cx="3037391" cy="1009087"/>
            </a:xfrm>
            <a:custGeom>
              <a:avLst/>
              <a:gdLst/>
              <a:ahLst/>
              <a:cxnLst/>
              <a:rect l="l" t="t" r="r" b="b"/>
              <a:pathLst>
                <a:path w="3037391" h="1009087">
                  <a:moveTo>
                    <a:pt x="0" y="0"/>
                  </a:moveTo>
                  <a:lnTo>
                    <a:pt x="3037391" y="0"/>
                  </a:lnTo>
                  <a:lnTo>
                    <a:pt x="3037391" y="1009087"/>
                  </a:lnTo>
                  <a:lnTo>
                    <a:pt x="0" y="1009087"/>
                  </a:lnTo>
                  <a:close/>
                </a:path>
              </a:pathLst>
            </a:custGeom>
            <a:solidFill>
              <a:srgbClr val="003333"/>
            </a:solidFill>
          </p:spPr>
        </p:sp>
        <p:sp>
          <p:nvSpPr>
            <p:cNvPr id="4" name="TextBox 4"/>
            <p:cNvSpPr txBox="1"/>
            <p:nvPr/>
          </p:nvSpPr>
          <p:spPr>
            <a:xfrm>
              <a:off x="0" y="-28575"/>
              <a:ext cx="3037391" cy="103766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103191" y="4579883"/>
            <a:ext cx="12091415" cy="3602062"/>
            <a:chOff x="0" y="0"/>
            <a:chExt cx="3184570" cy="948691"/>
          </a:xfrm>
        </p:grpSpPr>
        <p:sp>
          <p:nvSpPr>
            <p:cNvPr id="6" name="Freeform 6"/>
            <p:cNvSpPr/>
            <p:nvPr/>
          </p:nvSpPr>
          <p:spPr>
            <a:xfrm>
              <a:off x="0" y="0"/>
              <a:ext cx="3184570" cy="948691"/>
            </a:xfrm>
            <a:custGeom>
              <a:avLst/>
              <a:gdLst/>
              <a:ahLst/>
              <a:cxnLst/>
              <a:rect l="l" t="t" r="r" b="b"/>
              <a:pathLst>
                <a:path w="3184570" h="948691">
                  <a:moveTo>
                    <a:pt x="0" y="0"/>
                  </a:moveTo>
                  <a:lnTo>
                    <a:pt x="3184570" y="0"/>
                  </a:lnTo>
                  <a:lnTo>
                    <a:pt x="3184570" y="948691"/>
                  </a:lnTo>
                  <a:lnTo>
                    <a:pt x="0" y="948691"/>
                  </a:lnTo>
                  <a:close/>
                </a:path>
              </a:pathLst>
            </a:custGeom>
            <a:solidFill>
              <a:srgbClr val="003333"/>
            </a:solidFill>
          </p:spPr>
        </p:sp>
        <p:sp>
          <p:nvSpPr>
            <p:cNvPr id="7" name="TextBox 7"/>
            <p:cNvSpPr txBox="1"/>
            <p:nvPr/>
          </p:nvSpPr>
          <p:spPr>
            <a:xfrm>
              <a:off x="0" y="-28575"/>
              <a:ext cx="3184570" cy="97726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700000">
            <a:off x="11700950" y="2816842"/>
            <a:ext cx="3647288" cy="3602062"/>
            <a:chOff x="0" y="0"/>
            <a:chExt cx="960603" cy="948691"/>
          </a:xfrm>
        </p:grpSpPr>
        <p:sp>
          <p:nvSpPr>
            <p:cNvPr id="9" name="Freeform 9"/>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003333"/>
            </a:solidFill>
          </p:spPr>
        </p:sp>
        <p:sp>
          <p:nvSpPr>
            <p:cNvPr id="10" name="TextBox 10"/>
            <p:cNvSpPr txBox="1"/>
            <p:nvPr/>
          </p:nvSpPr>
          <p:spPr>
            <a:xfrm>
              <a:off x="0" y="-28575"/>
              <a:ext cx="960603" cy="97726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700000">
            <a:off x="2747275" y="4173742"/>
            <a:ext cx="3647288" cy="3602062"/>
            <a:chOff x="0" y="0"/>
            <a:chExt cx="960603" cy="948691"/>
          </a:xfrm>
        </p:grpSpPr>
        <p:sp>
          <p:nvSpPr>
            <p:cNvPr id="12" name="Freeform 12"/>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003333"/>
            </a:solidFill>
          </p:spPr>
        </p:sp>
        <p:sp>
          <p:nvSpPr>
            <p:cNvPr id="13" name="TextBox 13"/>
            <p:cNvSpPr txBox="1"/>
            <p:nvPr/>
          </p:nvSpPr>
          <p:spPr>
            <a:xfrm>
              <a:off x="0" y="-28575"/>
              <a:ext cx="960603" cy="97726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428975" y="7562737"/>
            <a:ext cx="2041499" cy="891892"/>
            <a:chOff x="0" y="0"/>
            <a:chExt cx="537679" cy="234902"/>
          </a:xfrm>
        </p:grpSpPr>
        <p:sp>
          <p:nvSpPr>
            <p:cNvPr id="15" name="Freeform 15"/>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3333"/>
            </a:solidFill>
          </p:spPr>
        </p:sp>
        <p:sp>
          <p:nvSpPr>
            <p:cNvPr id="16" name="TextBox 16"/>
            <p:cNvSpPr txBox="1"/>
            <p:nvPr/>
          </p:nvSpPr>
          <p:spPr>
            <a:xfrm>
              <a:off x="0" y="-28575"/>
              <a:ext cx="537679" cy="26347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570919" y="7500242"/>
            <a:ext cx="2041499" cy="891892"/>
            <a:chOff x="0" y="0"/>
            <a:chExt cx="537679" cy="234902"/>
          </a:xfrm>
        </p:grpSpPr>
        <p:sp>
          <p:nvSpPr>
            <p:cNvPr id="18" name="Freeform 18"/>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3333"/>
            </a:solidFill>
          </p:spPr>
        </p:sp>
        <p:sp>
          <p:nvSpPr>
            <p:cNvPr id="19" name="TextBox 19"/>
            <p:cNvSpPr txBox="1"/>
            <p:nvPr/>
          </p:nvSpPr>
          <p:spPr>
            <a:xfrm>
              <a:off x="0" y="-28575"/>
              <a:ext cx="537679" cy="26347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463306" y="7552856"/>
            <a:ext cx="3731299" cy="813940"/>
            <a:chOff x="0" y="0"/>
            <a:chExt cx="982729" cy="214371"/>
          </a:xfrm>
        </p:grpSpPr>
        <p:sp>
          <p:nvSpPr>
            <p:cNvPr id="21" name="Freeform 21"/>
            <p:cNvSpPr/>
            <p:nvPr/>
          </p:nvSpPr>
          <p:spPr>
            <a:xfrm>
              <a:off x="0" y="0"/>
              <a:ext cx="982729" cy="214371"/>
            </a:xfrm>
            <a:custGeom>
              <a:avLst/>
              <a:gdLst/>
              <a:ahLst/>
              <a:cxnLst/>
              <a:rect l="l" t="t" r="r" b="b"/>
              <a:pathLst>
                <a:path w="982729" h="214371">
                  <a:moveTo>
                    <a:pt x="0" y="0"/>
                  </a:moveTo>
                  <a:lnTo>
                    <a:pt x="982729" y="0"/>
                  </a:lnTo>
                  <a:lnTo>
                    <a:pt x="982729" y="214371"/>
                  </a:lnTo>
                  <a:lnTo>
                    <a:pt x="0" y="214371"/>
                  </a:lnTo>
                  <a:close/>
                </a:path>
              </a:pathLst>
            </a:custGeom>
            <a:solidFill>
              <a:srgbClr val="003333"/>
            </a:solidFill>
          </p:spPr>
        </p:sp>
        <p:sp>
          <p:nvSpPr>
            <p:cNvPr id="22" name="TextBox 22"/>
            <p:cNvSpPr txBox="1"/>
            <p:nvPr/>
          </p:nvSpPr>
          <p:spPr>
            <a:xfrm>
              <a:off x="0" y="-28575"/>
              <a:ext cx="982729" cy="24294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605340" y="7696000"/>
            <a:ext cx="3589266" cy="813940"/>
            <a:chOff x="0" y="0"/>
            <a:chExt cx="945321" cy="214371"/>
          </a:xfrm>
        </p:grpSpPr>
        <p:sp>
          <p:nvSpPr>
            <p:cNvPr id="24" name="Freeform 24"/>
            <p:cNvSpPr/>
            <p:nvPr/>
          </p:nvSpPr>
          <p:spPr>
            <a:xfrm>
              <a:off x="0" y="0"/>
              <a:ext cx="945321" cy="214371"/>
            </a:xfrm>
            <a:custGeom>
              <a:avLst/>
              <a:gdLst/>
              <a:ahLst/>
              <a:cxnLst/>
              <a:rect l="l" t="t" r="r" b="b"/>
              <a:pathLst>
                <a:path w="945321" h="214371">
                  <a:moveTo>
                    <a:pt x="0" y="0"/>
                  </a:moveTo>
                  <a:lnTo>
                    <a:pt x="945321" y="0"/>
                  </a:lnTo>
                  <a:lnTo>
                    <a:pt x="945321" y="214371"/>
                  </a:lnTo>
                  <a:lnTo>
                    <a:pt x="0" y="214371"/>
                  </a:lnTo>
                  <a:close/>
                </a:path>
              </a:pathLst>
            </a:custGeom>
            <a:solidFill>
              <a:srgbClr val="003333"/>
            </a:solidFill>
          </p:spPr>
        </p:sp>
        <p:sp>
          <p:nvSpPr>
            <p:cNvPr id="25" name="TextBox 25"/>
            <p:cNvSpPr txBox="1"/>
            <p:nvPr/>
          </p:nvSpPr>
          <p:spPr>
            <a:xfrm>
              <a:off x="0" y="-28575"/>
              <a:ext cx="945321" cy="242946"/>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4103191" y="3242793"/>
            <a:ext cx="10081618" cy="1285874"/>
          </a:xfrm>
          <a:prstGeom prst="rect">
            <a:avLst/>
          </a:prstGeom>
        </p:spPr>
        <p:txBody>
          <a:bodyPr lIns="0" tIns="0" rIns="0" bIns="0" rtlCol="0" anchor="t">
            <a:spAutoFit/>
          </a:bodyPr>
          <a:lstStyle/>
          <a:p>
            <a:pPr algn="ctr">
              <a:lnSpc>
                <a:spcPts val="9599"/>
              </a:lnSpc>
            </a:pPr>
            <a:r>
              <a:rPr lang="en-US" sz="9999" b="1" spc="-129">
                <a:solidFill>
                  <a:srgbClr val="00F9FF"/>
                </a:solidFill>
                <a:latin typeface="Garet Bold"/>
                <a:ea typeface="Garet Bold"/>
                <a:cs typeface="Garet Bold"/>
                <a:sym typeface="Garet Bold"/>
              </a:rPr>
              <a:t>CONCLUSION </a:t>
            </a:r>
          </a:p>
        </p:txBody>
      </p:sp>
      <p:sp>
        <p:nvSpPr>
          <p:cNvPr id="28" name="Freeform 28"/>
          <p:cNvSpPr/>
          <p:nvPr/>
        </p:nvSpPr>
        <p:spPr>
          <a:xfrm>
            <a:off x="13524594" y="7552856"/>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2840609" y="2727905"/>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TextBox 30"/>
          <p:cNvSpPr txBox="1"/>
          <p:nvPr/>
        </p:nvSpPr>
        <p:spPr>
          <a:xfrm>
            <a:off x="3800938" y="4802155"/>
            <a:ext cx="10686124" cy="2249447"/>
          </a:xfrm>
          <a:prstGeom prst="rect">
            <a:avLst/>
          </a:prstGeom>
        </p:spPr>
        <p:txBody>
          <a:bodyPr lIns="0" tIns="0" rIns="0" bIns="0" rtlCol="0" anchor="t">
            <a:spAutoFit/>
          </a:bodyPr>
          <a:lstStyle/>
          <a:p>
            <a:pPr algn="ctr">
              <a:lnSpc>
                <a:spcPts val="2215"/>
              </a:lnSpc>
            </a:pPr>
            <a:r>
              <a:rPr lang="en-US" sz="2606" b="1" spc="101">
                <a:solidFill>
                  <a:srgbClr val="FFFFFF"/>
                </a:solidFill>
                <a:latin typeface="Garet Bold"/>
                <a:ea typeface="Garet Bold"/>
                <a:cs typeface="Garet Bold"/>
                <a:sym typeface="Garet Bold"/>
              </a:rPr>
              <a:t>L’INJECTION SQL AVEUGLE EST UNE ATTAQUE REDOUTABLE PERMETTANT À UN ATTAQUANT D’EXPLOITER DES FAILLES MÊME EN L’ABSENCE DE MESSAGES D’ERREUR VISIBLES. UNE BONNE PROTECTION REPOSE SUR L’UTILISATION DE REQUÊTES PRÉPARÉES, UN FILTRAGE RIGOUREUX DES ENTRÉES ET DES CONTRÔLES DE SÉCURITÉ COMME LES WAF ET LA RESTRICTION DES PERMISSIONS EN BASE DE DONNÉES.</a:t>
            </a:r>
          </a:p>
        </p:txBody>
      </p:sp>
      <p:sp>
        <p:nvSpPr>
          <p:cNvPr id="31" name="TextBox 31"/>
          <p:cNvSpPr txBox="1"/>
          <p:nvPr/>
        </p:nvSpPr>
        <p:spPr>
          <a:xfrm>
            <a:off x="5920905" y="2028466"/>
            <a:ext cx="4704192" cy="315872"/>
          </a:xfrm>
          <a:prstGeom prst="rect">
            <a:avLst/>
          </a:prstGeom>
        </p:spPr>
        <p:txBody>
          <a:bodyPr lIns="0" tIns="0" rIns="0" bIns="0" rtlCol="0" anchor="t">
            <a:spAutoFit/>
          </a:bodyPr>
          <a:lstStyle/>
          <a:p>
            <a:pPr algn="ctr">
              <a:lnSpc>
                <a:spcPts val="2215"/>
              </a:lnSpc>
            </a:pPr>
            <a:r>
              <a:rPr lang="en-US" sz="2606" b="1" spc="-112">
                <a:solidFill>
                  <a:srgbClr val="003333"/>
                </a:solidFill>
                <a:latin typeface="Garet Bold"/>
                <a:ea typeface="Garet Bold"/>
                <a:cs typeface="Garet Bold"/>
                <a:sym typeface="Garet Bold"/>
              </a:rPr>
              <a:t>CONCLUSION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2714" y="2057400"/>
            <a:ext cx="11532595" cy="3831379"/>
            <a:chOff x="0" y="0"/>
            <a:chExt cx="3037391" cy="1009087"/>
          </a:xfrm>
        </p:grpSpPr>
        <p:sp>
          <p:nvSpPr>
            <p:cNvPr id="3" name="Freeform 3"/>
            <p:cNvSpPr/>
            <p:nvPr/>
          </p:nvSpPr>
          <p:spPr>
            <a:xfrm>
              <a:off x="0" y="0"/>
              <a:ext cx="3037391" cy="1009087"/>
            </a:xfrm>
            <a:custGeom>
              <a:avLst/>
              <a:gdLst/>
              <a:ahLst/>
              <a:cxnLst/>
              <a:rect l="l" t="t" r="r" b="b"/>
              <a:pathLst>
                <a:path w="3037391" h="1009087">
                  <a:moveTo>
                    <a:pt x="0" y="0"/>
                  </a:moveTo>
                  <a:lnTo>
                    <a:pt x="3037391" y="0"/>
                  </a:lnTo>
                  <a:lnTo>
                    <a:pt x="3037391" y="1009087"/>
                  </a:lnTo>
                  <a:lnTo>
                    <a:pt x="0" y="1009087"/>
                  </a:lnTo>
                  <a:close/>
                </a:path>
              </a:pathLst>
            </a:custGeom>
            <a:solidFill>
              <a:srgbClr val="003333"/>
            </a:solidFill>
          </p:spPr>
        </p:sp>
        <p:sp>
          <p:nvSpPr>
            <p:cNvPr id="4" name="TextBox 4"/>
            <p:cNvSpPr txBox="1"/>
            <p:nvPr/>
          </p:nvSpPr>
          <p:spPr>
            <a:xfrm>
              <a:off x="0" y="-28575"/>
              <a:ext cx="3037391" cy="103766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103191" y="4579883"/>
            <a:ext cx="12091415" cy="3602062"/>
            <a:chOff x="0" y="0"/>
            <a:chExt cx="3184570" cy="948691"/>
          </a:xfrm>
        </p:grpSpPr>
        <p:sp>
          <p:nvSpPr>
            <p:cNvPr id="6" name="Freeform 6"/>
            <p:cNvSpPr/>
            <p:nvPr/>
          </p:nvSpPr>
          <p:spPr>
            <a:xfrm>
              <a:off x="0" y="0"/>
              <a:ext cx="3184570" cy="948691"/>
            </a:xfrm>
            <a:custGeom>
              <a:avLst/>
              <a:gdLst/>
              <a:ahLst/>
              <a:cxnLst/>
              <a:rect l="l" t="t" r="r" b="b"/>
              <a:pathLst>
                <a:path w="3184570" h="948691">
                  <a:moveTo>
                    <a:pt x="0" y="0"/>
                  </a:moveTo>
                  <a:lnTo>
                    <a:pt x="3184570" y="0"/>
                  </a:lnTo>
                  <a:lnTo>
                    <a:pt x="3184570" y="948691"/>
                  </a:lnTo>
                  <a:lnTo>
                    <a:pt x="0" y="948691"/>
                  </a:lnTo>
                  <a:close/>
                </a:path>
              </a:pathLst>
            </a:custGeom>
            <a:solidFill>
              <a:srgbClr val="003333"/>
            </a:solidFill>
          </p:spPr>
        </p:sp>
        <p:sp>
          <p:nvSpPr>
            <p:cNvPr id="7" name="TextBox 7"/>
            <p:cNvSpPr txBox="1"/>
            <p:nvPr/>
          </p:nvSpPr>
          <p:spPr>
            <a:xfrm>
              <a:off x="0" y="-28575"/>
              <a:ext cx="3184570" cy="97726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700000">
            <a:off x="11700950" y="2816842"/>
            <a:ext cx="3647288" cy="3602062"/>
            <a:chOff x="0" y="0"/>
            <a:chExt cx="960603" cy="948691"/>
          </a:xfrm>
        </p:grpSpPr>
        <p:sp>
          <p:nvSpPr>
            <p:cNvPr id="9" name="Freeform 9"/>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003333"/>
            </a:solidFill>
          </p:spPr>
        </p:sp>
        <p:sp>
          <p:nvSpPr>
            <p:cNvPr id="10" name="TextBox 10"/>
            <p:cNvSpPr txBox="1"/>
            <p:nvPr/>
          </p:nvSpPr>
          <p:spPr>
            <a:xfrm>
              <a:off x="0" y="-28575"/>
              <a:ext cx="960603" cy="97726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700000">
            <a:off x="2747275" y="4173742"/>
            <a:ext cx="3647288" cy="3602062"/>
            <a:chOff x="0" y="0"/>
            <a:chExt cx="960603" cy="948691"/>
          </a:xfrm>
        </p:grpSpPr>
        <p:sp>
          <p:nvSpPr>
            <p:cNvPr id="12" name="Freeform 12"/>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003333"/>
            </a:solidFill>
          </p:spPr>
        </p:sp>
        <p:sp>
          <p:nvSpPr>
            <p:cNvPr id="13" name="TextBox 13"/>
            <p:cNvSpPr txBox="1"/>
            <p:nvPr/>
          </p:nvSpPr>
          <p:spPr>
            <a:xfrm>
              <a:off x="0" y="-28575"/>
              <a:ext cx="960603" cy="97726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428975" y="7562737"/>
            <a:ext cx="2041499" cy="891892"/>
            <a:chOff x="0" y="0"/>
            <a:chExt cx="537679" cy="234902"/>
          </a:xfrm>
        </p:grpSpPr>
        <p:sp>
          <p:nvSpPr>
            <p:cNvPr id="15" name="Freeform 15"/>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3333"/>
            </a:solidFill>
          </p:spPr>
        </p:sp>
        <p:sp>
          <p:nvSpPr>
            <p:cNvPr id="16" name="TextBox 16"/>
            <p:cNvSpPr txBox="1"/>
            <p:nvPr/>
          </p:nvSpPr>
          <p:spPr>
            <a:xfrm>
              <a:off x="0" y="-28575"/>
              <a:ext cx="537679" cy="26347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570919" y="7500242"/>
            <a:ext cx="2041499" cy="891892"/>
            <a:chOff x="0" y="0"/>
            <a:chExt cx="537679" cy="234902"/>
          </a:xfrm>
        </p:grpSpPr>
        <p:sp>
          <p:nvSpPr>
            <p:cNvPr id="18" name="Freeform 18"/>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3333"/>
            </a:solidFill>
          </p:spPr>
        </p:sp>
        <p:sp>
          <p:nvSpPr>
            <p:cNvPr id="19" name="TextBox 19"/>
            <p:cNvSpPr txBox="1"/>
            <p:nvPr/>
          </p:nvSpPr>
          <p:spPr>
            <a:xfrm>
              <a:off x="0" y="-28575"/>
              <a:ext cx="537679" cy="26347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463306" y="7552856"/>
            <a:ext cx="3731299" cy="813940"/>
            <a:chOff x="0" y="0"/>
            <a:chExt cx="982729" cy="214371"/>
          </a:xfrm>
        </p:grpSpPr>
        <p:sp>
          <p:nvSpPr>
            <p:cNvPr id="21" name="Freeform 21"/>
            <p:cNvSpPr/>
            <p:nvPr/>
          </p:nvSpPr>
          <p:spPr>
            <a:xfrm>
              <a:off x="0" y="0"/>
              <a:ext cx="982729" cy="214371"/>
            </a:xfrm>
            <a:custGeom>
              <a:avLst/>
              <a:gdLst/>
              <a:ahLst/>
              <a:cxnLst/>
              <a:rect l="l" t="t" r="r" b="b"/>
              <a:pathLst>
                <a:path w="982729" h="214371">
                  <a:moveTo>
                    <a:pt x="0" y="0"/>
                  </a:moveTo>
                  <a:lnTo>
                    <a:pt x="982729" y="0"/>
                  </a:lnTo>
                  <a:lnTo>
                    <a:pt x="982729" y="214371"/>
                  </a:lnTo>
                  <a:lnTo>
                    <a:pt x="0" y="214371"/>
                  </a:lnTo>
                  <a:close/>
                </a:path>
              </a:pathLst>
            </a:custGeom>
            <a:solidFill>
              <a:srgbClr val="003333"/>
            </a:solidFill>
          </p:spPr>
        </p:sp>
        <p:sp>
          <p:nvSpPr>
            <p:cNvPr id="22" name="TextBox 22"/>
            <p:cNvSpPr txBox="1"/>
            <p:nvPr/>
          </p:nvSpPr>
          <p:spPr>
            <a:xfrm>
              <a:off x="0" y="-28575"/>
              <a:ext cx="982729" cy="24294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605340" y="7696000"/>
            <a:ext cx="3589266" cy="813940"/>
            <a:chOff x="0" y="0"/>
            <a:chExt cx="945321" cy="214371"/>
          </a:xfrm>
        </p:grpSpPr>
        <p:sp>
          <p:nvSpPr>
            <p:cNvPr id="24" name="Freeform 24"/>
            <p:cNvSpPr/>
            <p:nvPr/>
          </p:nvSpPr>
          <p:spPr>
            <a:xfrm>
              <a:off x="0" y="0"/>
              <a:ext cx="945321" cy="214371"/>
            </a:xfrm>
            <a:custGeom>
              <a:avLst/>
              <a:gdLst/>
              <a:ahLst/>
              <a:cxnLst/>
              <a:rect l="l" t="t" r="r" b="b"/>
              <a:pathLst>
                <a:path w="945321" h="214371">
                  <a:moveTo>
                    <a:pt x="0" y="0"/>
                  </a:moveTo>
                  <a:lnTo>
                    <a:pt x="945321" y="0"/>
                  </a:lnTo>
                  <a:lnTo>
                    <a:pt x="945321" y="214371"/>
                  </a:lnTo>
                  <a:lnTo>
                    <a:pt x="0" y="214371"/>
                  </a:lnTo>
                  <a:close/>
                </a:path>
              </a:pathLst>
            </a:custGeom>
            <a:solidFill>
              <a:srgbClr val="003333"/>
            </a:solidFill>
          </p:spPr>
        </p:sp>
        <p:sp>
          <p:nvSpPr>
            <p:cNvPr id="25" name="TextBox 25"/>
            <p:cNvSpPr txBox="1"/>
            <p:nvPr/>
          </p:nvSpPr>
          <p:spPr>
            <a:xfrm>
              <a:off x="0" y="-28575"/>
              <a:ext cx="945321" cy="242946"/>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4103191" y="4714360"/>
            <a:ext cx="10081618" cy="1130299"/>
          </a:xfrm>
          <a:prstGeom prst="rect">
            <a:avLst/>
          </a:prstGeom>
        </p:spPr>
        <p:txBody>
          <a:bodyPr lIns="0" tIns="0" rIns="0" bIns="0" rtlCol="0" anchor="t">
            <a:spAutoFit/>
          </a:bodyPr>
          <a:lstStyle/>
          <a:p>
            <a:pPr algn="ctr">
              <a:lnSpc>
                <a:spcPts val="7899"/>
              </a:lnSpc>
            </a:pPr>
            <a:r>
              <a:rPr lang="en-US" sz="9999" b="1" spc="-129">
                <a:solidFill>
                  <a:srgbClr val="00F9FF"/>
                </a:solidFill>
                <a:latin typeface="Garet Bold"/>
                <a:ea typeface="Garet Bold"/>
                <a:cs typeface="Garet Bold"/>
                <a:sym typeface="Garet Bold"/>
              </a:rPr>
              <a:t>THANK YOU!</a:t>
            </a:r>
          </a:p>
        </p:txBody>
      </p:sp>
      <p:sp>
        <p:nvSpPr>
          <p:cNvPr id="28" name="Freeform 28"/>
          <p:cNvSpPr/>
          <p:nvPr/>
        </p:nvSpPr>
        <p:spPr>
          <a:xfrm>
            <a:off x="13524594" y="7552856"/>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2840609" y="2727905"/>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015136" y="1958232"/>
            <a:ext cx="11903182" cy="3954496"/>
            <a:chOff x="0" y="0"/>
            <a:chExt cx="3037391" cy="1009087"/>
          </a:xfrm>
        </p:grpSpPr>
        <p:sp>
          <p:nvSpPr>
            <p:cNvPr id="3" name="Freeform 3"/>
            <p:cNvSpPr/>
            <p:nvPr/>
          </p:nvSpPr>
          <p:spPr>
            <a:xfrm>
              <a:off x="0" y="0"/>
              <a:ext cx="3037391" cy="1009087"/>
            </a:xfrm>
            <a:custGeom>
              <a:avLst/>
              <a:gdLst/>
              <a:ahLst/>
              <a:cxnLst/>
              <a:rect l="l" t="t" r="r" b="b"/>
              <a:pathLst>
                <a:path w="3037391" h="1009087">
                  <a:moveTo>
                    <a:pt x="0" y="0"/>
                  </a:moveTo>
                  <a:lnTo>
                    <a:pt x="3037391" y="0"/>
                  </a:lnTo>
                  <a:lnTo>
                    <a:pt x="3037391" y="1009087"/>
                  </a:lnTo>
                  <a:lnTo>
                    <a:pt x="0" y="1009087"/>
                  </a:lnTo>
                  <a:close/>
                </a:path>
              </a:pathLst>
            </a:custGeom>
            <a:solidFill>
              <a:srgbClr val="00F9FF"/>
            </a:solidFill>
          </p:spPr>
        </p:sp>
        <p:sp>
          <p:nvSpPr>
            <p:cNvPr id="4" name="TextBox 4"/>
            <p:cNvSpPr txBox="1"/>
            <p:nvPr/>
          </p:nvSpPr>
          <p:spPr>
            <a:xfrm>
              <a:off x="0" y="-28575"/>
              <a:ext cx="3037391" cy="103766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17968" y="4561772"/>
            <a:ext cx="12479958" cy="3717810"/>
            <a:chOff x="0" y="0"/>
            <a:chExt cx="3184570" cy="948691"/>
          </a:xfrm>
        </p:grpSpPr>
        <p:sp>
          <p:nvSpPr>
            <p:cNvPr id="6" name="Freeform 6"/>
            <p:cNvSpPr/>
            <p:nvPr/>
          </p:nvSpPr>
          <p:spPr>
            <a:xfrm>
              <a:off x="0" y="0"/>
              <a:ext cx="3184570" cy="948691"/>
            </a:xfrm>
            <a:custGeom>
              <a:avLst/>
              <a:gdLst/>
              <a:ahLst/>
              <a:cxnLst/>
              <a:rect l="l" t="t" r="r" b="b"/>
              <a:pathLst>
                <a:path w="3184570" h="948691">
                  <a:moveTo>
                    <a:pt x="0" y="0"/>
                  </a:moveTo>
                  <a:lnTo>
                    <a:pt x="3184570" y="0"/>
                  </a:lnTo>
                  <a:lnTo>
                    <a:pt x="3184570" y="948691"/>
                  </a:lnTo>
                  <a:lnTo>
                    <a:pt x="0" y="948691"/>
                  </a:lnTo>
                  <a:close/>
                </a:path>
              </a:pathLst>
            </a:custGeom>
            <a:solidFill>
              <a:srgbClr val="00F9FF"/>
            </a:solidFill>
          </p:spPr>
        </p:sp>
        <p:sp>
          <p:nvSpPr>
            <p:cNvPr id="7" name="TextBox 7"/>
            <p:cNvSpPr txBox="1"/>
            <p:nvPr/>
          </p:nvSpPr>
          <p:spPr>
            <a:xfrm>
              <a:off x="0" y="-28575"/>
              <a:ext cx="3184570" cy="97726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700000">
            <a:off x="11859871" y="2742077"/>
            <a:ext cx="3764489" cy="3717810"/>
            <a:chOff x="0" y="0"/>
            <a:chExt cx="960603" cy="948691"/>
          </a:xfrm>
        </p:grpSpPr>
        <p:sp>
          <p:nvSpPr>
            <p:cNvPr id="9" name="Freeform 9"/>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20E5F6"/>
            </a:solidFill>
          </p:spPr>
        </p:sp>
        <p:sp>
          <p:nvSpPr>
            <p:cNvPr id="10" name="TextBox 10"/>
            <p:cNvSpPr txBox="1"/>
            <p:nvPr/>
          </p:nvSpPr>
          <p:spPr>
            <a:xfrm>
              <a:off x="0" y="-28575"/>
              <a:ext cx="960603" cy="97726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700000">
            <a:off x="2618481" y="4142580"/>
            <a:ext cx="3764489" cy="3717810"/>
            <a:chOff x="0" y="0"/>
            <a:chExt cx="960603" cy="948691"/>
          </a:xfrm>
        </p:grpSpPr>
        <p:sp>
          <p:nvSpPr>
            <p:cNvPr id="12" name="Freeform 12"/>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00F9FF"/>
            </a:solidFill>
          </p:spPr>
        </p:sp>
        <p:sp>
          <p:nvSpPr>
            <p:cNvPr id="13" name="TextBox 13"/>
            <p:cNvSpPr txBox="1"/>
            <p:nvPr/>
          </p:nvSpPr>
          <p:spPr>
            <a:xfrm>
              <a:off x="0" y="-28575"/>
              <a:ext cx="960603" cy="97726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354220" y="7640476"/>
            <a:ext cx="2107100" cy="920552"/>
            <a:chOff x="0" y="0"/>
            <a:chExt cx="537679" cy="234902"/>
          </a:xfrm>
        </p:grpSpPr>
        <p:sp>
          <p:nvSpPr>
            <p:cNvPr id="15" name="Freeform 15"/>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F9FF"/>
            </a:solidFill>
          </p:spPr>
        </p:sp>
        <p:sp>
          <p:nvSpPr>
            <p:cNvPr id="16" name="TextBox 16"/>
            <p:cNvSpPr txBox="1"/>
            <p:nvPr/>
          </p:nvSpPr>
          <p:spPr>
            <a:xfrm>
              <a:off x="0" y="-28575"/>
              <a:ext cx="537679" cy="26347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500726" y="7575973"/>
            <a:ext cx="2107100" cy="920552"/>
            <a:chOff x="0" y="0"/>
            <a:chExt cx="537679" cy="234902"/>
          </a:xfrm>
        </p:grpSpPr>
        <p:sp>
          <p:nvSpPr>
            <p:cNvPr id="18" name="Freeform 18"/>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F9FF"/>
            </a:solidFill>
          </p:spPr>
        </p:sp>
        <p:sp>
          <p:nvSpPr>
            <p:cNvPr id="19" name="TextBox 19"/>
            <p:cNvSpPr txBox="1"/>
            <p:nvPr/>
          </p:nvSpPr>
          <p:spPr>
            <a:xfrm>
              <a:off x="0" y="-28575"/>
              <a:ext cx="537679" cy="26347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646725" y="7630278"/>
            <a:ext cx="3851200" cy="840095"/>
            <a:chOff x="0" y="0"/>
            <a:chExt cx="982729" cy="214371"/>
          </a:xfrm>
        </p:grpSpPr>
        <p:sp>
          <p:nvSpPr>
            <p:cNvPr id="21" name="Freeform 21"/>
            <p:cNvSpPr/>
            <p:nvPr/>
          </p:nvSpPr>
          <p:spPr>
            <a:xfrm>
              <a:off x="0" y="0"/>
              <a:ext cx="982729" cy="214371"/>
            </a:xfrm>
            <a:custGeom>
              <a:avLst/>
              <a:gdLst/>
              <a:ahLst/>
              <a:cxnLst/>
              <a:rect l="l" t="t" r="r" b="b"/>
              <a:pathLst>
                <a:path w="982729" h="214371">
                  <a:moveTo>
                    <a:pt x="0" y="0"/>
                  </a:moveTo>
                  <a:lnTo>
                    <a:pt x="982729" y="0"/>
                  </a:lnTo>
                  <a:lnTo>
                    <a:pt x="982729" y="214371"/>
                  </a:lnTo>
                  <a:lnTo>
                    <a:pt x="0" y="214371"/>
                  </a:lnTo>
                  <a:close/>
                </a:path>
              </a:pathLst>
            </a:custGeom>
            <a:solidFill>
              <a:srgbClr val="00F9FF"/>
            </a:solidFill>
          </p:spPr>
        </p:sp>
        <p:sp>
          <p:nvSpPr>
            <p:cNvPr id="22" name="TextBox 22"/>
            <p:cNvSpPr txBox="1"/>
            <p:nvPr/>
          </p:nvSpPr>
          <p:spPr>
            <a:xfrm>
              <a:off x="0" y="-28575"/>
              <a:ext cx="982729" cy="24294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793323" y="7778022"/>
            <a:ext cx="3704602" cy="840095"/>
            <a:chOff x="0" y="0"/>
            <a:chExt cx="945321" cy="214371"/>
          </a:xfrm>
        </p:grpSpPr>
        <p:sp>
          <p:nvSpPr>
            <p:cNvPr id="24" name="Freeform 24"/>
            <p:cNvSpPr/>
            <p:nvPr/>
          </p:nvSpPr>
          <p:spPr>
            <a:xfrm>
              <a:off x="0" y="0"/>
              <a:ext cx="945321" cy="214371"/>
            </a:xfrm>
            <a:custGeom>
              <a:avLst/>
              <a:gdLst/>
              <a:ahLst/>
              <a:cxnLst/>
              <a:rect l="l" t="t" r="r" b="b"/>
              <a:pathLst>
                <a:path w="945321" h="214371">
                  <a:moveTo>
                    <a:pt x="0" y="0"/>
                  </a:moveTo>
                  <a:lnTo>
                    <a:pt x="945321" y="0"/>
                  </a:lnTo>
                  <a:lnTo>
                    <a:pt x="945321" y="214371"/>
                  </a:lnTo>
                  <a:lnTo>
                    <a:pt x="0" y="214371"/>
                  </a:lnTo>
                  <a:close/>
                </a:path>
              </a:pathLst>
            </a:custGeom>
            <a:solidFill>
              <a:srgbClr val="00F9FF"/>
            </a:solidFill>
          </p:spPr>
        </p:sp>
        <p:sp>
          <p:nvSpPr>
            <p:cNvPr id="25" name="TextBox 25"/>
            <p:cNvSpPr txBox="1"/>
            <p:nvPr/>
          </p:nvSpPr>
          <p:spPr>
            <a:xfrm>
              <a:off x="0" y="-28575"/>
              <a:ext cx="945321" cy="242946"/>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855333" y="1557788"/>
            <a:ext cx="14772595" cy="7171424"/>
          </a:xfrm>
          <a:custGeom>
            <a:avLst/>
            <a:gdLst/>
            <a:ahLst/>
            <a:cxnLst/>
            <a:rect l="l" t="t" r="r" b="b"/>
            <a:pathLst>
              <a:path w="14772595" h="7171424">
                <a:moveTo>
                  <a:pt x="0" y="0"/>
                </a:moveTo>
                <a:lnTo>
                  <a:pt x="14772596" y="0"/>
                </a:lnTo>
                <a:lnTo>
                  <a:pt x="14772596" y="7171424"/>
                </a:lnTo>
                <a:lnTo>
                  <a:pt x="0" y="7171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2288338" y="4049780"/>
            <a:ext cx="12677723" cy="2575705"/>
          </a:xfrm>
          <a:prstGeom prst="rect">
            <a:avLst/>
          </a:prstGeom>
        </p:spPr>
        <p:txBody>
          <a:bodyPr lIns="0" tIns="0" rIns="0" bIns="0" rtlCol="0" anchor="t">
            <a:spAutoFit/>
          </a:bodyPr>
          <a:lstStyle/>
          <a:p>
            <a:pPr algn="ctr">
              <a:lnSpc>
                <a:spcPts val="3293"/>
              </a:lnSpc>
            </a:pPr>
            <a:r>
              <a:rPr lang="en-US" sz="3700" b="1" spc="-48" dirty="0">
                <a:solidFill>
                  <a:srgbClr val="003333"/>
                </a:solidFill>
                <a:latin typeface="Garet Bold"/>
                <a:ea typeface="Garet Bold"/>
                <a:cs typeface="Garet Bold"/>
                <a:sym typeface="Garet Bold"/>
              </a:rPr>
              <a:t>SAWADOGO CHEIKH ABDEL HADIME HAKIM</a:t>
            </a:r>
          </a:p>
          <a:p>
            <a:pPr algn="ctr">
              <a:lnSpc>
                <a:spcPts val="3293"/>
              </a:lnSpc>
            </a:pPr>
            <a:r>
              <a:rPr lang="en-US" sz="3700" b="1" spc="-48" dirty="0">
                <a:solidFill>
                  <a:srgbClr val="003333"/>
                </a:solidFill>
                <a:latin typeface="Garet Bold"/>
                <a:ea typeface="Garet Bold"/>
                <a:cs typeface="Garet Bold"/>
                <a:sym typeface="Garet Bold"/>
              </a:rPr>
              <a:t>BAMBA FADYL AXEL</a:t>
            </a:r>
          </a:p>
          <a:p>
            <a:pPr algn="ctr">
              <a:lnSpc>
                <a:spcPts val="3293"/>
              </a:lnSpc>
            </a:pPr>
            <a:r>
              <a:rPr lang="en-US" sz="3700" b="1" spc="-48" dirty="0">
                <a:solidFill>
                  <a:srgbClr val="003333"/>
                </a:solidFill>
                <a:latin typeface="Garet Bold"/>
                <a:ea typeface="Garet Bold"/>
                <a:cs typeface="Garet Bold"/>
                <a:sym typeface="Garet Bold"/>
              </a:rPr>
              <a:t>KOHIO Y.MAIXENTE</a:t>
            </a:r>
          </a:p>
          <a:p>
            <a:pPr algn="ctr">
              <a:lnSpc>
                <a:spcPts val="3293"/>
              </a:lnSpc>
            </a:pPr>
            <a:r>
              <a:rPr lang="en-US" sz="3700" b="1" spc="-48" dirty="0">
                <a:solidFill>
                  <a:srgbClr val="003333"/>
                </a:solidFill>
                <a:latin typeface="Garet Bold"/>
                <a:ea typeface="Garet Bold"/>
                <a:cs typeface="Garet Bold"/>
                <a:sym typeface="Garet Bold"/>
              </a:rPr>
              <a:t>KONATE PIERRE MARIE</a:t>
            </a:r>
          </a:p>
          <a:p>
            <a:pPr algn="ctr">
              <a:lnSpc>
                <a:spcPts val="3293"/>
              </a:lnSpc>
            </a:pPr>
            <a:r>
              <a:rPr lang="en-US" sz="3700" b="1" spc="-48" dirty="0">
                <a:solidFill>
                  <a:srgbClr val="003333"/>
                </a:solidFill>
                <a:latin typeface="Garet Bold"/>
                <a:ea typeface="Garet Bold"/>
                <a:cs typeface="Garet Bold"/>
                <a:sym typeface="Garet Bold"/>
              </a:rPr>
              <a:t>SALANE MOUHAMED</a:t>
            </a:r>
          </a:p>
          <a:p>
            <a:pPr algn="ctr">
              <a:lnSpc>
                <a:spcPts val="3293"/>
              </a:lnSpc>
            </a:pPr>
            <a:endParaRPr lang="en-US" sz="3700" b="1" spc="-48" dirty="0">
              <a:solidFill>
                <a:srgbClr val="003333"/>
              </a:solidFill>
              <a:latin typeface="Garet Bold"/>
              <a:ea typeface="Garet Bold"/>
              <a:cs typeface="Garet Bold"/>
              <a:sym typeface="Garet Bold"/>
            </a:endParaRPr>
          </a:p>
        </p:txBody>
      </p:sp>
      <p:sp>
        <p:nvSpPr>
          <p:cNvPr id="28" name="Freeform 28"/>
          <p:cNvSpPr/>
          <p:nvPr/>
        </p:nvSpPr>
        <p:spPr>
          <a:xfrm>
            <a:off x="13742116" y="7630278"/>
            <a:ext cx="1785912" cy="295487"/>
          </a:xfrm>
          <a:custGeom>
            <a:avLst/>
            <a:gdLst/>
            <a:ahLst/>
            <a:cxnLst/>
            <a:rect l="l" t="t" r="r" b="b"/>
            <a:pathLst>
              <a:path w="1785912" h="295487">
                <a:moveTo>
                  <a:pt x="0" y="0"/>
                </a:moveTo>
                <a:lnTo>
                  <a:pt x="1785912" y="0"/>
                </a:lnTo>
                <a:lnTo>
                  <a:pt x="1785912" y="295487"/>
                </a:lnTo>
                <a:lnTo>
                  <a:pt x="0" y="2954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TextBox 29"/>
          <p:cNvSpPr txBox="1"/>
          <p:nvPr/>
        </p:nvSpPr>
        <p:spPr>
          <a:xfrm>
            <a:off x="5999425" y="1708596"/>
            <a:ext cx="4855355" cy="594522"/>
          </a:xfrm>
          <a:prstGeom prst="rect">
            <a:avLst/>
          </a:prstGeom>
        </p:spPr>
        <p:txBody>
          <a:bodyPr lIns="0" tIns="0" rIns="0" bIns="0" rtlCol="0" anchor="t">
            <a:spAutoFit/>
          </a:bodyPr>
          <a:lstStyle/>
          <a:p>
            <a:pPr algn="ctr">
              <a:lnSpc>
                <a:spcPts val="2286"/>
              </a:lnSpc>
            </a:pPr>
            <a:r>
              <a:rPr lang="en-US" sz="2689" b="1" spc="-115">
                <a:solidFill>
                  <a:srgbClr val="01FFFF"/>
                </a:solidFill>
                <a:latin typeface="Garet Bold"/>
                <a:ea typeface="Garet Bold"/>
                <a:cs typeface="Garet Bold"/>
                <a:sym typeface="Garet Bold"/>
              </a:rPr>
              <a:t>SECURITE DES APPLICATIONS WEB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43500"/>
            <a:ext cx="771958" cy="0"/>
          </a:xfrm>
          <a:prstGeom prst="line">
            <a:avLst/>
          </a:prstGeom>
          <a:ln w="38100" cap="flat">
            <a:solidFill>
              <a:srgbClr val="00F9FF"/>
            </a:solidFill>
            <a:prstDash val="solid"/>
            <a:headEnd type="oval" w="lg" len="lg"/>
            <a:tailEnd type="none" w="sm" len="sm"/>
          </a:ln>
        </p:spPr>
      </p:sp>
      <p:sp>
        <p:nvSpPr>
          <p:cNvPr id="3" name="AutoShape 3"/>
          <p:cNvSpPr/>
          <p:nvPr/>
        </p:nvSpPr>
        <p:spPr>
          <a:xfrm flipH="1">
            <a:off x="17259300" y="5143500"/>
            <a:ext cx="771958" cy="0"/>
          </a:xfrm>
          <a:prstGeom prst="line">
            <a:avLst/>
          </a:prstGeom>
          <a:ln w="38100" cap="flat">
            <a:solidFill>
              <a:srgbClr val="00F9FF"/>
            </a:solidFill>
            <a:prstDash val="solid"/>
            <a:headEnd type="oval" w="lg" len="lg"/>
            <a:tailEnd type="none" w="sm" len="sm"/>
          </a:ln>
        </p:spPr>
      </p:sp>
      <p:sp>
        <p:nvSpPr>
          <p:cNvPr id="4" name="AutoShape 4"/>
          <p:cNvSpPr/>
          <p:nvPr/>
        </p:nvSpPr>
        <p:spPr>
          <a:xfrm flipV="1">
            <a:off x="9144000" y="9258300"/>
            <a:ext cx="0" cy="771958"/>
          </a:xfrm>
          <a:prstGeom prst="line">
            <a:avLst/>
          </a:prstGeom>
          <a:ln w="38100" cap="flat">
            <a:solidFill>
              <a:srgbClr val="00F9FF"/>
            </a:solidFill>
            <a:prstDash val="solid"/>
            <a:headEnd type="oval" w="lg" len="lg"/>
            <a:tailEnd type="none" w="sm" len="sm"/>
          </a:ln>
        </p:spPr>
      </p:sp>
      <p:sp>
        <p:nvSpPr>
          <p:cNvPr id="5" name="AutoShape 5"/>
          <p:cNvSpPr/>
          <p:nvPr/>
        </p:nvSpPr>
        <p:spPr>
          <a:xfrm>
            <a:off x="9144000" y="256742"/>
            <a:ext cx="0" cy="771958"/>
          </a:xfrm>
          <a:prstGeom prst="line">
            <a:avLst/>
          </a:prstGeom>
          <a:ln w="38100" cap="flat">
            <a:solidFill>
              <a:srgbClr val="00F9FF"/>
            </a:solidFill>
            <a:prstDash val="solid"/>
            <a:headEnd type="oval" w="lg" len="lg"/>
            <a:tailEnd type="none" w="sm" len="sm"/>
          </a:ln>
        </p:spPr>
      </p:sp>
      <p:grpSp>
        <p:nvGrpSpPr>
          <p:cNvPr id="6" name="Group 6"/>
          <p:cNvGrpSpPr/>
          <p:nvPr/>
        </p:nvGrpSpPr>
        <p:grpSpPr>
          <a:xfrm>
            <a:off x="1028700" y="1028700"/>
            <a:ext cx="16230600" cy="8229600"/>
            <a:chOff x="0" y="0"/>
            <a:chExt cx="4882518" cy="2475643"/>
          </a:xfrm>
        </p:grpSpPr>
        <p:sp>
          <p:nvSpPr>
            <p:cNvPr id="7" name="Freeform 7"/>
            <p:cNvSpPr/>
            <p:nvPr/>
          </p:nvSpPr>
          <p:spPr>
            <a:xfrm>
              <a:off x="0" y="0"/>
              <a:ext cx="4882518" cy="2475643"/>
            </a:xfrm>
            <a:custGeom>
              <a:avLst/>
              <a:gdLst/>
              <a:ahLst/>
              <a:cxnLst/>
              <a:rect l="l" t="t" r="r" b="b"/>
              <a:pathLst>
                <a:path w="4882518" h="2475643">
                  <a:moveTo>
                    <a:pt x="4722498" y="0"/>
                  </a:moveTo>
                  <a:lnTo>
                    <a:pt x="160020" y="0"/>
                  </a:lnTo>
                  <a:lnTo>
                    <a:pt x="0" y="160020"/>
                  </a:lnTo>
                  <a:lnTo>
                    <a:pt x="0" y="2315623"/>
                  </a:lnTo>
                  <a:lnTo>
                    <a:pt x="160020" y="2475643"/>
                  </a:lnTo>
                  <a:lnTo>
                    <a:pt x="4722498" y="2475643"/>
                  </a:lnTo>
                  <a:lnTo>
                    <a:pt x="4882518" y="2315623"/>
                  </a:lnTo>
                  <a:lnTo>
                    <a:pt x="4882518" y="160020"/>
                  </a:lnTo>
                  <a:lnTo>
                    <a:pt x="4722498" y="0"/>
                  </a:lnTo>
                  <a:close/>
                </a:path>
              </a:pathLst>
            </a:custGeom>
            <a:solidFill>
              <a:srgbClr val="003333"/>
            </a:solidFill>
            <a:ln w="28575" cap="sq">
              <a:solidFill>
                <a:srgbClr val="01FFFF"/>
              </a:solidFill>
              <a:prstDash val="solid"/>
              <a:miter/>
            </a:ln>
          </p:spPr>
        </p:sp>
        <p:sp>
          <p:nvSpPr>
            <p:cNvPr id="8" name="TextBox 8"/>
            <p:cNvSpPr txBox="1"/>
            <p:nvPr/>
          </p:nvSpPr>
          <p:spPr>
            <a:xfrm>
              <a:off x="63500" y="34925"/>
              <a:ext cx="4755518" cy="237721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30256" y="1702198"/>
            <a:ext cx="6882603" cy="688260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00" r="-25000"/>
              </a:stretch>
            </a:blipFill>
            <a:ln w="38100" cap="sq">
              <a:solidFill>
                <a:srgbClr val="20E5F6"/>
              </a:solidFill>
              <a:prstDash val="solid"/>
              <a:miter/>
            </a:ln>
          </p:spPr>
        </p:sp>
      </p:grpSp>
      <p:sp>
        <p:nvSpPr>
          <p:cNvPr id="11" name="TextBox 11"/>
          <p:cNvSpPr txBox="1"/>
          <p:nvPr/>
        </p:nvSpPr>
        <p:spPr>
          <a:xfrm>
            <a:off x="9144000" y="2257270"/>
            <a:ext cx="7081600" cy="727710"/>
          </a:xfrm>
          <a:prstGeom prst="rect">
            <a:avLst/>
          </a:prstGeom>
        </p:spPr>
        <p:txBody>
          <a:bodyPr lIns="0" tIns="0" rIns="0" bIns="0" rtlCol="0" anchor="t">
            <a:spAutoFit/>
          </a:bodyPr>
          <a:lstStyle/>
          <a:p>
            <a:pPr algn="l">
              <a:lnSpc>
                <a:spcPts val="5400"/>
              </a:lnSpc>
            </a:pPr>
            <a:r>
              <a:rPr lang="en-US" sz="5400" b="1" spc="-140">
                <a:solidFill>
                  <a:srgbClr val="00F9FF"/>
                </a:solidFill>
                <a:latin typeface="Garet Bold"/>
                <a:ea typeface="Garet Bold"/>
                <a:cs typeface="Garet Bold"/>
                <a:sym typeface="Garet Bold"/>
              </a:rPr>
              <a:t>SOMMAIRE</a:t>
            </a:r>
          </a:p>
        </p:txBody>
      </p:sp>
      <p:sp>
        <p:nvSpPr>
          <p:cNvPr id="12" name="Freeform 12"/>
          <p:cNvSpPr/>
          <p:nvPr/>
        </p:nvSpPr>
        <p:spPr>
          <a:xfrm>
            <a:off x="1933935" y="1356439"/>
            <a:ext cx="2631364" cy="181803"/>
          </a:xfrm>
          <a:custGeom>
            <a:avLst/>
            <a:gdLst/>
            <a:ahLst/>
            <a:cxnLst/>
            <a:rect l="l" t="t" r="r" b="b"/>
            <a:pathLst>
              <a:path w="2631364" h="181803">
                <a:moveTo>
                  <a:pt x="0" y="0"/>
                </a:moveTo>
                <a:lnTo>
                  <a:pt x="2631363" y="0"/>
                </a:lnTo>
                <a:lnTo>
                  <a:pt x="2631363" y="181804"/>
                </a:lnTo>
                <a:lnTo>
                  <a:pt x="0" y="1818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3917467" y="8493900"/>
            <a:ext cx="2631364" cy="181803"/>
          </a:xfrm>
          <a:custGeom>
            <a:avLst/>
            <a:gdLst/>
            <a:ahLst/>
            <a:cxnLst/>
            <a:rect l="l" t="t" r="r" b="b"/>
            <a:pathLst>
              <a:path w="2631364" h="181803">
                <a:moveTo>
                  <a:pt x="0" y="0"/>
                </a:moveTo>
                <a:lnTo>
                  <a:pt x="2631364" y="0"/>
                </a:lnTo>
                <a:lnTo>
                  <a:pt x="2631364" y="181803"/>
                </a:lnTo>
                <a:lnTo>
                  <a:pt x="0" y="1818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9144000" y="3592776"/>
            <a:ext cx="7683852" cy="315872"/>
          </a:xfrm>
          <a:prstGeom prst="rect">
            <a:avLst/>
          </a:prstGeom>
        </p:spPr>
        <p:txBody>
          <a:bodyPr lIns="0" tIns="0" rIns="0" bIns="0" rtlCol="0" anchor="t">
            <a:spAutoFit/>
          </a:bodyPr>
          <a:lstStyle/>
          <a:p>
            <a:pPr algn="l">
              <a:lnSpc>
                <a:spcPts val="2215"/>
              </a:lnSpc>
            </a:pPr>
            <a:r>
              <a:rPr lang="en-US" sz="2606" b="1" spc="101">
                <a:solidFill>
                  <a:srgbClr val="00F9FF"/>
                </a:solidFill>
                <a:latin typeface="Garet Bold"/>
                <a:ea typeface="Garet Bold"/>
                <a:cs typeface="Garet Bold"/>
                <a:sym typeface="Garet Bold"/>
              </a:rPr>
              <a:t>INTRODUCTION</a:t>
            </a:r>
          </a:p>
        </p:txBody>
      </p:sp>
      <p:sp>
        <p:nvSpPr>
          <p:cNvPr id="15" name="TextBox 15"/>
          <p:cNvSpPr txBox="1"/>
          <p:nvPr/>
        </p:nvSpPr>
        <p:spPr>
          <a:xfrm>
            <a:off x="9144000" y="4242819"/>
            <a:ext cx="7826036" cy="3078122"/>
          </a:xfrm>
          <a:prstGeom prst="rect">
            <a:avLst/>
          </a:prstGeom>
        </p:spPr>
        <p:txBody>
          <a:bodyPr lIns="0" tIns="0" rIns="0" bIns="0" rtlCol="0" anchor="t">
            <a:spAutoFit/>
          </a:bodyPr>
          <a:lstStyle/>
          <a:p>
            <a:pPr marL="562686" lvl="1" indent="-281343" algn="l">
              <a:lnSpc>
                <a:spcPts val="2215"/>
              </a:lnSpc>
              <a:buFont typeface="Arial"/>
              <a:buChar char="•"/>
            </a:pPr>
            <a:r>
              <a:rPr lang="en-US" sz="2606" b="1" spc="101" dirty="0">
                <a:solidFill>
                  <a:srgbClr val="00F9FF"/>
                </a:solidFill>
                <a:latin typeface="Garet Bold"/>
                <a:ea typeface="Garet Bold"/>
                <a:cs typeface="Garet Bold"/>
                <a:sym typeface="Garet Bold"/>
              </a:rPr>
              <a:t> FONCTIONNEMENT DE L’INJECTION SQL AVEUGLE </a:t>
            </a:r>
          </a:p>
          <a:p>
            <a:pPr algn="l">
              <a:lnSpc>
                <a:spcPts val="2215"/>
              </a:lnSpc>
            </a:pPr>
            <a:endParaRPr lang="en-US" sz="2606" b="1" spc="101" dirty="0">
              <a:solidFill>
                <a:srgbClr val="00F9FF"/>
              </a:solidFill>
              <a:latin typeface="Garet Bold"/>
              <a:ea typeface="Garet Bold"/>
              <a:cs typeface="Garet Bold"/>
              <a:sym typeface="Garet Bold"/>
            </a:endParaRPr>
          </a:p>
          <a:p>
            <a:pPr marL="562686" lvl="1" indent="-281343" algn="l">
              <a:lnSpc>
                <a:spcPts val="2215"/>
              </a:lnSpc>
              <a:buFont typeface="Arial"/>
              <a:buChar char="•"/>
            </a:pPr>
            <a:r>
              <a:rPr lang="en-US" sz="2606" b="1" spc="101" dirty="0">
                <a:solidFill>
                  <a:srgbClr val="00F9FF"/>
                </a:solidFill>
                <a:latin typeface="Garet Bold"/>
                <a:ea typeface="Garet Bold"/>
                <a:cs typeface="Garet Bold"/>
                <a:sym typeface="Garet Bold"/>
              </a:rPr>
              <a:t>EXPLOITATION DE LA VULNERABILITE</a:t>
            </a:r>
          </a:p>
          <a:p>
            <a:pPr algn="l">
              <a:lnSpc>
                <a:spcPts val="2215"/>
              </a:lnSpc>
            </a:pPr>
            <a:endParaRPr lang="en-US" sz="2606" b="1" spc="101" dirty="0">
              <a:solidFill>
                <a:srgbClr val="00F9FF"/>
              </a:solidFill>
              <a:latin typeface="Garet Bold"/>
              <a:ea typeface="Garet Bold"/>
              <a:cs typeface="Garet Bold"/>
              <a:sym typeface="Garet Bold"/>
            </a:endParaRPr>
          </a:p>
          <a:p>
            <a:pPr marL="562686" lvl="1" indent="-281343" algn="l">
              <a:lnSpc>
                <a:spcPts val="2215"/>
              </a:lnSpc>
              <a:buFont typeface="Arial"/>
              <a:buChar char="•"/>
            </a:pPr>
            <a:r>
              <a:rPr lang="en-US" sz="2606" b="1" spc="101" dirty="0">
                <a:solidFill>
                  <a:srgbClr val="00F9FF"/>
                </a:solidFill>
                <a:latin typeface="Garet Bold"/>
                <a:ea typeface="Garet Bold"/>
                <a:cs typeface="Garet Bold"/>
                <a:sym typeface="Garet Bold"/>
              </a:rPr>
              <a:t>CONSÉQUENCES ET RISQUES</a:t>
            </a:r>
          </a:p>
          <a:p>
            <a:pPr algn="l">
              <a:lnSpc>
                <a:spcPts val="2215"/>
              </a:lnSpc>
            </a:pPr>
            <a:r>
              <a:rPr lang="en-US" sz="2606" b="1" spc="101" dirty="0">
                <a:solidFill>
                  <a:srgbClr val="00F9FF"/>
                </a:solidFill>
                <a:latin typeface="Garet Bold"/>
                <a:ea typeface="Garet Bold"/>
                <a:cs typeface="Garet Bold"/>
                <a:sym typeface="Garet Bold"/>
              </a:rPr>
              <a:t> </a:t>
            </a:r>
          </a:p>
          <a:p>
            <a:pPr marL="562686" lvl="1" indent="-281343" algn="l">
              <a:lnSpc>
                <a:spcPts val="2215"/>
              </a:lnSpc>
              <a:buFont typeface="Arial"/>
              <a:buChar char="•"/>
            </a:pPr>
            <a:r>
              <a:rPr lang="en-US" sz="2606" b="1" spc="101" dirty="0">
                <a:solidFill>
                  <a:srgbClr val="00F9FF"/>
                </a:solidFill>
                <a:latin typeface="Garet Bold"/>
                <a:ea typeface="Garet Bold"/>
                <a:cs typeface="Garet Bold"/>
                <a:sym typeface="Garet Bold"/>
              </a:rPr>
              <a:t>MÉTHODES DE PROTECTION ET DE PRÉVENTION</a:t>
            </a:r>
          </a:p>
          <a:p>
            <a:pPr algn="l">
              <a:lnSpc>
                <a:spcPts val="2215"/>
              </a:lnSpc>
            </a:pPr>
            <a:endParaRPr lang="en-US" sz="2606" b="1" spc="101" dirty="0">
              <a:solidFill>
                <a:srgbClr val="00F9FF"/>
              </a:solidFill>
              <a:latin typeface="Garet Bold"/>
              <a:ea typeface="Garet Bold"/>
              <a:cs typeface="Garet Bold"/>
              <a:sym typeface="Garet Bold"/>
            </a:endParaRPr>
          </a:p>
          <a:p>
            <a:pPr marL="562686" lvl="1" indent="-281343" algn="l">
              <a:lnSpc>
                <a:spcPts val="2215"/>
              </a:lnSpc>
              <a:buFont typeface="Arial"/>
              <a:buChar char="•"/>
            </a:pPr>
            <a:r>
              <a:rPr lang="en-US" sz="2606" b="1" spc="101" dirty="0">
                <a:solidFill>
                  <a:srgbClr val="00F9FF"/>
                </a:solidFill>
                <a:latin typeface="Garet Bold"/>
                <a:ea typeface="Garet Bold"/>
                <a:cs typeface="Garet Bold"/>
                <a:sym typeface="Garet Bold"/>
              </a:rPr>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43500"/>
            <a:ext cx="771958" cy="0"/>
          </a:xfrm>
          <a:prstGeom prst="line">
            <a:avLst/>
          </a:prstGeom>
          <a:ln w="38100" cap="flat">
            <a:solidFill>
              <a:srgbClr val="00F9FF"/>
            </a:solidFill>
            <a:prstDash val="solid"/>
            <a:headEnd type="oval" w="lg" len="lg"/>
            <a:tailEnd type="none" w="sm" len="sm"/>
          </a:ln>
        </p:spPr>
      </p:sp>
      <p:grpSp>
        <p:nvGrpSpPr>
          <p:cNvPr id="3" name="Group 3"/>
          <p:cNvGrpSpPr/>
          <p:nvPr/>
        </p:nvGrpSpPr>
        <p:grpSpPr>
          <a:xfrm>
            <a:off x="9144000" y="1028700"/>
            <a:ext cx="8115300" cy="8229600"/>
            <a:chOff x="0" y="0"/>
            <a:chExt cx="2441259" cy="2475643"/>
          </a:xfrm>
        </p:grpSpPr>
        <p:sp>
          <p:nvSpPr>
            <p:cNvPr id="4" name="Freeform 4"/>
            <p:cNvSpPr/>
            <p:nvPr/>
          </p:nvSpPr>
          <p:spPr>
            <a:xfrm>
              <a:off x="0" y="0"/>
              <a:ext cx="2441259" cy="2475643"/>
            </a:xfrm>
            <a:custGeom>
              <a:avLst/>
              <a:gdLst/>
              <a:ahLst/>
              <a:cxnLst/>
              <a:rect l="l" t="t" r="r" b="b"/>
              <a:pathLst>
                <a:path w="2441259" h="2475643">
                  <a:moveTo>
                    <a:pt x="2281239" y="0"/>
                  </a:moveTo>
                  <a:lnTo>
                    <a:pt x="160020" y="0"/>
                  </a:lnTo>
                  <a:lnTo>
                    <a:pt x="0" y="160020"/>
                  </a:lnTo>
                  <a:lnTo>
                    <a:pt x="0" y="2315623"/>
                  </a:lnTo>
                  <a:lnTo>
                    <a:pt x="160020" y="2475643"/>
                  </a:lnTo>
                  <a:lnTo>
                    <a:pt x="2281239" y="2475643"/>
                  </a:lnTo>
                  <a:lnTo>
                    <a:pt x="2441259" y="2315623"/>
                  </a:lnTo>
                  <a:lnTo>
                    <a:pt x="2441259" y="160020"/>
                  </a:lnTo>
                  <a:lnTo>
                    <a:pt x="2281239" y="0"/>
                  </a:lnTo>
                  <a:close/>
                </a:path>
              </a:pathLst>
            </a:custGeom>
            <a:solidFill>
              <a:srgbClr val="003333"/>
            </a:solidFill>
            <a:ln w="28575" cap="sq">
              <a:solidFill>
                <a:srgbClr val="01FFFF"/>
              </a:solidFill>
              <a:prstDash val="solid"/>
              <a:miter/>
            </a:ln>
          </p:spPr>
        </p:sp>
        <p:sp>
          <p:nvSpPr>
            <p:cNvPr id="5" name="TextBox 5"/>
            <p:cNvSpPr txBox="1"/>
            <p:nvPr/>
          </p:nvSpPr>
          <p:spPr>
            <a:xfrm>
              <a:off x="63500" y="34925"/>
              <a:ext cx="2314259" cy="2377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000705" y="1480784"/>
            <a:ext cx="2631364" cy="181803"/>
          </a:xfrm>
          <a:custGeom>
            <a:avLst/>
            <a:gdLst/>
            <a:ahLst/>
            <a:cxnLst/>
            <a:rect l="l" t="t" r="r" b="b"/>
            <a:pathLst>
              <a:path w="2631364" h="181803">
                <a:moveTo>
                  <a:pt x="0" y="0"/>
                </a:moveTo>
                <a:lnTo>
                  <a:pt x="2631364" y="0"/>
                </a:lnTo>
                <a:lnTo>
                  <a:pt x="2631364" y="181803"/>
                </a:lnTo>
                <a:lnTo>
                  <a:pt x="0" y="181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flipH="1">
            <a:off x="17259300" y="5143500"/>
            <a:ext cx="771958" cy="0"/>
          </a:xfrm>
          <a:prstGeom prst="line">
            <a:avLst/>
          </a:prstGeom>
          <a:ln w="38100" cap="flat">
            <a:solidFill>
              <a:srgbClr val="00F9FF"/>
            </a:solidFill>
            <a:prstDash val="solid"/>
            <a:headEnd type="oval" w="lg" len="lg"/>
            <a:tailEnd type="none" w="sm" len="sm"/>
          </a:ln>
        </p:spPr>
      </p:sp>
      <p:grpSp>
        <p:nvGrpSpPr>
          <p:cNvPr id="8" name="Group 8"/>
          <p:cNvGrpSpPr/>
          <p:nvPr/>
        </p:nvGrpSpPr>
        <p:grpSpPr>
          <a:xfrm>
            <a:off x="1014133" y="937798"/>
            <a:ext cx="7877734" cy="8229600"/>
            <a:chOff x="0" y="0"/>
            <a:chExt cx="812800" cy="849104"/>
          </a:xfrm>
        </p:grpSpPr>
        <p:sp>
          <p:nvSpPr>
            <p:cNvPr id="9" name="Freeform 9"/>
            <p:cNvSpPr/>
            <p:nvPr/>
          </p:nvSpPr>
          <p:spPr>
            <a:xfrm>
              <a:off x="0" y="0"/>
              <a:ext cx="812800" cy="849104"/>
            </a:xfrm>
            <a:custGeom>
              <a:avLst/>
              <a:gdLst/>
              <a:ahLst/>
              <a:cxnLst/>
              <a:rect l="l" t="t" r="r" b="b"/>
              <a:pathLst>
                <a:path w="812800" h="849104">
                  <a:moveTo>
                    <a:pt x="652780" y="0"/>
                  </a:moveTo>
                  <a:lnTo>
                    <a:pt x="160020" y="0"/>
                  </a:lnTo>
                  <a:lnTo>
                    <a:pt x="0" y="160020"/>
                  </a:lnTo>
                  <a:lnTo>
                    <a:pt x="0" y="689084"/>
                  </a:lnTo>
                  <a:lnTo>
                    <a:pt x="160020" y="849104"/>
                  </a:lnTo>
                  <a:lnTo>
                    <a:pt x="652780" y="849104"/>
                  </a:lnTo>
                  <a:lnTo>
                    <a:pt x="812800" y="689084"/>
                  </a:lnTo>
                  <a:lnTo>
                    <a:pt x="812800" y="160020"/>
                  </a:lnTo>
                  <a:lnTo>
                    <a:pt x="652780" y="0"/>
                  </a:lnTo>
                  <a:close/>
                </a:path>
              </a:pathLst>
            </a:custGeom>
            <a:blipFill>
              <a:blip r:embed="rId4"/>
              <a:stretch>
                <a:fillRect l="-42859" r="-42859"/>
              </a:stretch>
            </a:blipFill>
            <a:ln w="38100" cap="sq">
              <a:solidFill>
                <a:srgbClr val="01FFFF"/>
              </a:solidFill>
              <a:prstDash val="solid"/>
              <a:miter/>
            </a:ln>
          </p:spPr>
        </p:sp>
      </p:grpSp>
      <p:sp>
        <p:nvSpPr>
          <p:cNvPr id="10" name="Freeform 10"/>
          <p:cNvSpPr/>
          <p:nvPr/>
        </p:nvSpPr>
        <p:spPr>
          <a:xfrm>
            <a:off x="9667235" y="8755110"/>
            <a:ext cx="2631364" cy="181803"/>
          </a:xfrm>
          <a:custGeom>
            <a:avLst/>
            <a:gdLst/>
            <a:ahLst/>
            <a:cxnLst/>
            <a:rect l="l" t="t" r="r" b="b"/>
            <a:pathLst>
              <a:path w="2631364" h="181803">
                <a:moveTo>
                  <a:pt x="0" y="0"/>
                </a:moveTo>
                <a:lnTo>
                  <a:pt x="2631364" y="0"/>
                </a:lnTo>
                <a:lnTo>
                  <a:pt x="2631364" y="181803"/>
                </a:lnTo>
                <a:lnTo>
                  <a:pt x="0" y="181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9448408" y="2717269"/>
            <a:ext cx="7506483" cy="1413510"/>
          </a:xfrm>
          <a:prstGeom prst="rect">
            <a:avLst/>
          </a:prstGeom>
        </p:spPr>
        <p:txBody>
          <a:bodyPr lIns="0" tIns="0" rIns="0" bIns="0" rtlCol="0" anchor="t">
            <a:spAutoFit/>
          </a:bodyPr>
          <a:lstStyle/>
          <a:p>
            <a:pPr algn="l">
              <a:lnSpc>
                <a:spcPts val="5400"/>
              </a:lnSpc>
            </a:pPr>
            <a:r>
              <a:rPr lang="en-US" sz="5400" b="1" spc="-140">
                <a:solidFill>
                  <a:srgbClr val="00F9FF"/>
                </a:solidFill>
                <a:latin typeface="Garet Bold"/>
                <a:ea typeface="Garet Bold"/>
                <a:cs typeface="Garet Bold"/>
                <a:sym typeface="Garet Bold"/>
              </a:rPr>
              <a:t>QU’EST-CE QU’UNE INJECTION SQL?</a:t>
            </a:r>
          </a:p>
        </p:txBody>
      </p:sp>
      <p:sp>
        <p:nvSpPr>
          <p:cNvPr id="12" name="TextBox 12"/>
          <p:cNvSpPr txBox="1"/>
          <p:nvPr/>
        </p:nvSpPr>
        <p:spPr>
          <a:xfrm>
            <a:off x="9562035" y="6150310"/>
            <a:ext cx="7279229" cy="1719199"/>
          </a:xfrm>
          <a:prstGeom prst="rect">
            <a:avLst/>
          </a:prstGeom>
        </p:spPr>
        <p:txBody>
          <a:bodyPr lIns="0" tIns="0" rIns="0" bIns="0" rtlCol="0" anchor="t">
            <a:spAutoFit/>
          </a:bodyPr>
          <a:lstStyle/>
          <a:p>
            <a:pPr algn="just">
              <a:lnSpc>
                <a:spcPts val="2317"/>
              </a:lnSpc>
            </a:pPr>
            <a:r>
              <a:rPr lang="en-US" sz="1899">
                <a:solidFill>
                  <a:srgbClr val="00F9FF"/>
                </a:solidFill>
                <a:latin typeface="Inter"/>
                <a:ea typeface="Inter"/>
                <a:cs typeface="Inter"/>
                <a:sym typeface="Inter"/>
              </a:rPr>
              <a:t>L’injection SQL (SQL Injection) est une vulnérabilité de sécurité web qui permet à un attaquant d’insérer des requêtes SQL malveillantes dans les champs d’entrée d’une application web. Cette attaque vise à manipuler la base de données sous-jacente pour accéder, modifier ou supprimer des informations sensibles.</a:t>
            </a:r>
          </a:p>
        </p:txBody>
      </p:sp>
      <p:sp>
        <p:nvSpPr>
          <p:cNvPr id="13" name="TextBox 13"/>
          <p:cNvSpPr txBox="1"/>
          <p:nvPr/>
        </p:nvSpPr>
        <p:spPr>
          <a:xfrm>
            <a:off x="9562035" y="5643621"/>
            <a:ext cx="7392856" cy="315872"/>
          </a:xfrm>
          <a:prstGeom prst="rect">
            <a:avLst/>
          </a:prstGeom>
        </p:spPr>
        <p:txBody>
          <a:bodyPr lIns="0" tIns="0" rIns="0" bIns="0" rtlCol="0" anchor="t">
            <a:spAutoFit/>
          </a:bodyPr>
          <a:lstStyle/>
          <a:p>
            <a:pPr algn="l">
              <a:lnSpc>
                <a:spcPts val="2215"/>
              </a:lnSpc>
            </a:pPr>
            <a:r>
              <a:rPr lang="en-US" sz="2606" b="1" spc="101">
                <a:solidFill>
                  <a:srgbClr val="00F9FF"/>
                </a:solidFill>
                <a:latin typeface="Garet Bold"/>
                <a:ea typeface="Garet Bold"/>
                <a:cs typeface="Garet Bold"/>
                <a:sym typeface="Garet Bold"/>
              </a:rPr>
              <a:t>DÉFINITION DE L’INJECTION SQL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43500"/>
            <a:ext cx="771958" cy="0"/>
          </a:xfrm>
          <a:prstGeom prst="line">
            <a:avLst/>
          </a:prstGeom>
          <a:ln w="38100" cap="flat">
            <a:solidFill>
              <a:srgbClr val="00F9FF"/>
            </a:solidFill>
            <a:prstDash val="solid"/>
            <a:headEnd type="oval" w="lg" len="lg"/>
            <a:tailEnd type="none" w="sm" len="sm"/>
          </a:ln>
        </p:spPr>
      </p:sp>
      <p:grpSp>
        <p:nvGrpSpPr>
          <p:cNvPr id="3" name="Group 3"/>
          <p:cNvGrpSpPr/>
          <p:nvPr/>
        </p:nvGrpSpPr>
        <p:grpSpPr>
          <a:xfrm>
            <a:off x="9144000" y="1028700"/>
            <a:ext cx="8115300" cy="8229600"/>
            <a:chOff x="0" y="0"/>
            <a:chExt cx="2441259" cy="2475643"/>
          </a:xfrm>
        </p:grpSpPr>
        <p:sp>
          <p:nvSpPr>
            <p:cNvPr id="4" name="Freeform 4"/>
            <p:cNvSpPr/>
            <p:nvPr/>
          </p:nvSpPr>
          <p:spPr>
            <a:xfrm>
              <a:off x="0" y="0"/>
              <a:ext cx="2441259" cy="2475643"/>
            </a:xfrm>
            <a:custGeom>
              <a:avLst/>
              <a:gdLst/>
              <a:ahLst/>
              <a:cxnLst/>
              <a:rect l="l" t="t" r="r" b="b"/>
              <a:pathLst>
                <a:path w="2441259" h="2475643">
                  <a:moveTo>
                    <a:pt x="2281239" y="0"/>
                  </a:moveTo>
                  <a:lnTo>
                    <a:pt x="160020" y="0"/>
                  </a:lnTo>
                  <a:lnTo>
                    <a:pt x="0" y="160020"/>
                  </a:lnTo>
                  <a:lnTo>
                    <a:pt x="0" y="2315623"/>
                  </a:lnTo>
                  <a:lnTo>
                    <a:pt x="160020" y="2475643"/>
                  </a:lnTo>
                  <a:lnTo>
                    <a:pt x="2281239" y="2475643"/>
                  </a:lnTo>
                  <a:lnTo>
                    <a:pt x="2441259" y="2315623"/>
                  </a:lnTo>
                  <a:lnTo>
                    <a:pt x="2441259" y="160020"/>
                  </a:lnTo>
                  <a:lnTo>
                    <a:pt x="2281239" y="0"/>
                  </a:lnTo>
                  <a:close/>
                </a:path>
              </a:pathLst>
            </a:custGeom>
            <a:solidFill>
              <a:srgbClr val="003333"/>
            </a:solidFill>
            <a:ln w="28575" cap="sq">
              <a:solidFill>
                <a:srgbClr val="01FFFF"/>
              </a:solidFill>
              <a:prstDash val="solid"/>
              <a:miter/>
            </a:ln>
          </p:spPr>
        </p:sp>
        <p:sp>
          <p:nvSpPr>
            <p:cNvPr id="5" name="TextBox 5"/>
            <p:cNvSpPr txBox="1"/>
            <p:nvPr/>
          </p:nvSpPr>
          <p:spPr>
            <a:xfrm>
              <a:off x="63500" y="34925"/>
              <a:ext cx="2314259" cy="237721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000705" y="1480784"/>
            <a:ext cx="2631364" cy="181803"/>
          </a:xfrm>
          <a:custGeom>
            <a:avLst/>
            <a:gdLst/>
            <a:ahLst/>
            <a:cxnLst/>
            <a:rect l="l" t="t" r="r" b="b"/>
            <a:pathLst>
              <a:path w="2631364" h="181803">
                <a:moveTo>
                  <a:pt x="0" y="0"/>
                </a:moveTo>
                <a:lnTo>
                  <a:pt x="2631364" y="0"/>
                </a:lnTo>
                <a:lnTo>
                  <a:pt x="2631364" y="181803"/>
                </a:lnTo>
                <a:lnTo>
                  <a:pt x="0" y="181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flipH="1">
            <a:off x="17259300" y="5143500"/>
            <a:ext cx="771958" cy="0"/>
          </a:xfrm>
          <a:prstGeom prst="line">
            <a:avLst/>
          </a:prstGeom>
          <a:ln w="38100" cap="flat">
            <a:solidFill>
              <a:srgbClr val="00F9FF"/>
            </a:solidFill>
            <a:prstDash val="solid"/>
            <a:headEnd type="oval" w="lg" len="lg"/>
            <a:tailEnd type="none" w="sm" len="sm"/>
          </a:ln>
        </p:spPr>
      </p:sp>
      <p:grpSp>
        <p:nvGrpSpPr>
          <p:cNvPr id="8" name="Group 8"/>
          <p:cNvGrpSpPr/>
          <p:nvPr/>
        </p:nvGrpSpPr>
        <p:grpSpPr>
          <a:xfrm>
            <a:off x="1014133" y="937798"/>
            <a:ext cx="7877734" cy="8229600"/>
            <a:chOff x="0" y="0"/>
            <a:chExt cx="812800" cy="849104"/>
          </a:xfrm>
        </p:grpSpPr>
        <p:sp>
          <p:nvSpPr>
            <p:cNvPr id="9" name="Freeform 9"/>
            <p:cNvSpPr/>
            <p:nvPr/>
          </p:nvSpPr>
          <p:spPr>
            <a:xfrm>
              <a:off x="0" y="0"/>
              <a:ext cx="812800" cy="849104"/>
            </a:xfrm>
            <a:custGeom>
              <a:avLst/>
              <a:gdLst/>
              <a:ahLst/>
              <a:cxnLst/>
              <a:rect l="l" t="t" r="r" b="b"/>
              <a:pathLst>
                <a:path w="812800" h="849104">
                  <a:moveTo>
                    <a:pt x="652780" y="0"/>
                  </a:moveTo>
                  <a:lnTo>
                    <a:pt x="160020" y="0"/>
                  </a:lnTo>
                  <a:lnTo>
                    <a:pt x="0" y="160020"/>
                  </a:lnTo>
                  <a:lnTo>
                    <a:pt x="0" y="689084"/>
                  </a:lnTo>
                  <a:lnTo>
                    <a:pt x="160020" y="849104"/>
                  </a:lnTo>
                  <a:lnTo>
                    <a:pt x="652780" y="849104"/>
                  </a:lnTo>
                  <a:lnTo>
                    <a:pt x="812800" y="689084"/>
                  </a:lnTo>
                  <a:lnTo>
                    <a:pt x="812800" y="160020"/>
                  </a:lnTo>
                  <a:lnTo>
                    <a:pt x="652780" y="0"/>
                  </a:lnTo>
                  <a:close/>
                </a:path>
              </a:pathLst>
            </a:custGeom>
            <a:blipFill>
              <a:blip r:embed="rId4"/>
              <a:stretch>
                <a:fillRect l="-42859" r="-42859"/>
              </a:stretch>
            </a:blipFill>
            <a:ln w="38100" cap="sq">
              <a:solidFill>
                <a:srgbClr val="01FFFF"/>
              </a:solidFill>
              <a:prstDash val="solid"/>
              <a:miter/>
            </a:ln>
          </p:spPr>
        </p:sp>
      </p:grpSp>
      <p:sp>
        <p:nvSpPr>
          <p:cNvPr id="10" name="Freeform 10"/>
          <p:cNvSpPr/>
          <p:nvPr/>
        </p:nvSpPr>
        <p:spPr>
          <a:xfrm>
            <a:off x="9667235" y="8755110"/>
            <a:ext cx="2631364" cy="181803"/>
          </a:xfrm>
          <a:custGeom>
            <a:avLst/>
            <a:gdLst/>
            <a:ahLst/>
            <a:cxnLst/>
            <a:rect l="l" t="t" r="r" b="b"/>
            <a:pathLst>
              <a:path w="2631364" h="181803">
                <a:moveTo>
                  <a:pt x="0" y="0"/>
                </a:moveTo>
                <a:lnTo>
                  <a:pt x="2631364" y="0"/>
                </a:lnTo>
                <a:lnTo>
                  <a:pt x="2631364" y="181803"/>
                </a:lnTo>
                <a:lnTo>
                  <a:pt x="0" y="181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9448408" y="2717269"/>
            <a:ext cx="7506483" cy="1413510"/>
          </a:xfrm>
          <a:prstGeom prst="rect">
            <a:avLst/>
          </a:prstGeom>
        </p:spPr>
        <p:txBody>
          <a:bodyPr lIns="0" tIns="0" rIns="0" bIns="0" rtlCol="0" anchor="t">
            <a:spAutoFit/>
          </a:bodyPr>
          <a:lstStyle/>
          <a:p>
            <a:pPr algn="l">
              <a:lnSpc>
                <a:spcPts val="5400"/>
              </a:lnSpc>
            </a:pPr>
            <a:r>
              <a:rPr lang="en-US" sz="5400" b="1" spc="-140">
                <a:solidFill>
                  <a:srgbClr val="00F9FF"/>
                </a:solidFill>
                <a:latin typeface="Garet Bold"/>
                <a:ea typeface="Garet Bold"/>
                <a:cs typeface="Garet Bold"/>
                <a:sym typeface="Garet Bold"/>
              </a:rPr>
              <a:t>QU’EST-CE QU’UNE INJECTION SQL?</a:t>
            </a:r>
          </a:p>
        </p:txBody>
      </p:sp>
      <p:sp>
        <p:nvSpPr>
          <p:cNvPr id="12" name="TextBox 12"/>
          <p:cNvSpPr txBox="1"/>
          <p:nvPr/>
        </p:nvSpPr>
        <p:spPr>
          <a:xfrm>
            <a:off x="9562035" y="6150310"/>
            <a:ext cx="7279229" cy="2004949"/>
          </a:xfrm>
          <a:prstGeom prst="rect">
            <a:avLst/>
          </a:prstGeom>
        </p:spPr>
        <p:txBody>
          <a:bodyPr lIns="0" tIns="0" rIns="0" bIns="0" rtlCol="0" anchor="t">
            <a:spAutoFit/>
          </a:bodyPr>
          <a:lstStyle/>
          <a:p>
            <a:pPr algn="just">
              <a:lnSpc>
                <a:spcPts val="2317"/>
              </a:lnSpc>
            </a:pPr>
            <a:r>
              <a:rPr lang="en-US" sz="1899">
                <a:solidFill>
                  <a:srgbClr val="00F9FF"/>
                </a:solidFill>
                <a:latin typeface="Inter"/>
                <a:ea typeface="Inter"/>
                <a:cs typeface="Inter"/>
                <a:sym typeface="Inter"/>
              </a:rPr>
              <a:t>L’injection SQL aveugle est une variante de l’injection SQL classique où l’attaquant ne reçoit pas directement de retour d’erreur ou de réponse visible de la base de données. Au lieu d’afficher les résultats des requêtes, l’application répond de manière binaire (vrai ou faux) ou avec un délai dans l’exécution de la requête. Cette technique est souvent utilisée lorsque les messages d’erreur SQL sont désactivés ou filtrés. </a:t>
            </a:r>
          </a:p>
        </p:txBody>
      </p:sp>
      <p:sp>
        <p:nvSpPr>
          <p:cNvPr id="13" name="TextBox 13"/>
          <p:cNvSpPr txBox="1"/>
          <p:nvPr/>
        </p:nvSpPr>
        <p:spPr>
          <a:xfrm>
            <a:off x="9562035" y="5219700"/>
            <a:ext cx="7392856" cy="592097"/>
          </a:xfrm>
          <a:prstGeom prst="rect">
            <a:avLst/>
          </a:prstGeom>
        </p:spPr>
        <p:txBody>
          <a:bodyPr lIns="0" tIns="0" rIns="0" bIns="0" rtlCol="0" anchor="t">
            <a:spAutoFit/>
          </a:bodyPr>
          <a:lstStyle/>
          <a:p>
            <a:pPr algn="l">
              <a:lnSpc>
                <a:spcPts val="2215"/>
              </a:lnSpc>
            </a:pPr>
            <a:r>
              <a:rPr lang="en-US" sz="2606" b="1" spc="101">
                <a:solidFill>
                  <a:srgbClr val="00F9FF"/>
                </a:solidFill>
                <a:latin typeface="Garet Bold"/>
                <a:ea typeface="Garet Bold"/>
                <a:cs typeface="Garet Bold"/>
                <a:sym typeface="Garet Bold"/>
              </a:rPr>
              <a:t>PRÉSENTATION DE L’INJECTION SQL AVEUGLE (BLIND SQL INJECTION)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43500"/>
            <a:ext cx="771958" cy="0"/>
          </a:xfrm>
          <a:prstGeom prst="line">
            <a:avLst/>
          </a:prstGeom>
          <a:ln w="38100" cap="flat">
            <a:solidFill>
              <a:srgbClr val="00F9FF"/>
            </a:solidFill>
            <a:prstDash val="solid"/>
            <a:headEnd type="oval" w="lg" len="lg"/>
            <a:tailEnd type="none" w="sm" len="sm"/>
          </a:ln>
        </p:spPr>
      </p:sp>
      <p:sp>
        <p:nvSpPr>
          <p:cNvPr id="3" name="Freeform 3"/>
          <p:cNvSpPr/>
          <p:nvPr/>
        </p:nvSpPr>
        <p:spPr>
          <a:xfrm>
            <a:off x="15127078" y="7379320"/>
            <a:ext cx="2631364" cy="181803"/>
          </a:xfrm>
          <a:custGeom>
            <a:avLst/>
            <a:gdLst/>
            <a:ahLst/>
            <a:cxnLst/>
            <a:rect l="l" t="t" r="r" b="b"/>
            <a:pathLst>
              <a:path w="2631364" h="181803">
                <a:moveTo>
                  <a:pt x="0" y="0"/>
                </a:moveTo>
                <a:lnTo>
                  <a:pt x="2631364" y="0"/>
                </a:lnTo>
                <a:lnTo>
                  <a:pt x="2631364" y="181803"/>
                </a:lnTo>
                <a:lnTo>
                  <a:pt x="0" y="181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flipH="1">
            <a:off x="17259300" y="5143500"/>
            <a:ext cx="771958" cy="0"/>
          </a:xfrm>
          <a:prstGeom prst="line">
            <a:avLst/>
          </a:prstGeom>
          <a:ln w="38100" cap="flat">
            <a:solidFill>
              <a:srgbClr val="00F9FF"/>
            </a:solidFill>
            <a:prstDash val="solid"/>
            <a:headEnd type="oval" w="lg" len="lg"/>
            <a:tailEnd type="none" w="sm" len="sm"/>
          </a:ln>
        </p:spPr>
      </p:sp>
      <p:sp>
        <p:nvSpPr>
          <p:cNvPr id="5" name="Freeform 5"/>
          <p:cNvSpPr/>
          <p:nvPr/>
        </p:nvSpPr>
        <p:spPr>
          <a:xfrm>
            <a:off x="1183402" y="9601115"/>
            <a:ext cx="2631364" cy="181803"/>
          </a:xfrm>
          <a:custGeom>
            <a:avLst/>
            <a:gdLst/>
            <a:ahLst/>
            <a:cxnLst/>
            <a:rect l="l" t="t" r="r" b="b"/>
            <a:pathLst>
              <a:path w="2631364" h="181803">
                <a:moveTo>
                  <a:pt x="0" y="0"/>
                </a:moveTo>
                <a:lnTo>
                  <a:pt x="2631364" y="0"/>
                </a:lnTo>
                <a:lnTo>
                  <a:pt x="2631364" y="181803"/>
                </a:lnTo>
                <a:lnTo>
                  <a:pt x="0" y="181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6" name="Table 6"/>
          <p:cNvGraphicFramePr>
            <a:graphicFrameLocks noGrp="1"/>
          </p:cNvGraphicFramePr>
          <p:nvPr/>
        </p:nvGraphicFramePr>
        <p:xfrm>
          <a:off x="3814766" y="2941123"/>
          <a:ext cx="10658469" cy="5975349"/>
        </p:xfrm>
        <a:graphic>
          <a:graphicData uri="http://schemas.openxmlformats.org/drawingml/2006/table">
            <a:tbl>
              <a:tblPr/>
              <a:tblGrid>
                <a:gridCol w="3782929">
                  <a:extLst>
                    <a:ext uri="{9D8B030D-6E8A-4147-A177-3AD203B41FA5}">
                      <a16:colId xmlns:a16="http://schemas.microsoft.com/office/drawing/2014/main" val="20000"/>
                    </a:ext>
                  </a:extLst>
                </a:gridCol>
                <a:gridCol w="3638444">
                  <a:extLst>
                    <a:ext uri="{9D8B030D-6E8A-4147-A177-3AD203B41FA5}">
                      <a16:colId xmlns:a16="http://schemas.microsoft.com/office/drawing/2014/main" val="20001"/>
                    </a:ext>
                  </a:extLst>
                </a:gridCol>
                <a:gridCol w="3237096">
                  <a:extLst>
                    <a:ext uri="{9D8B030D-6E8A-4147-A177-3AD203B41FA5}">
                      <a16:colId xmlns:a16="http://schemas.microsoft.com/office/drawing/2014/main" val="20002"/>
                    </a:ext>
                  </a:extLst>
                </a:gridCol>
              </a:tblGrid>
              <a:tr h="1153530">
                <a:tc>
                  <a:txBody>
                    <a:bodyPr/>
                    <a:lstStyle/>
                    <a:p>
                      <a:pPr algn="ctr">
                        <a:lnSpc>
                          <a:spcPts val="2659"/>
                        </a:lnSpc>
                        <a:defRPr/>
                      </a:pPr>
                      <a:r>
                        <a:rPr lang="en-US" sz="1899" b="1">
                          <a:solidFill>
                            <a:srgbClr val="00F9FF"/>
                          </a:solidFill>
                          <a:latin typeface="Garet Bold"/>
                          <a:ea typeface="Garet Bold"/>
                          <a:cs typeface="Garet Bold"/>
                          <a:sym typeface="Garet Bold"/>
                        </a:rPr>
                        <a:t>Critère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tc>
                  <a:txBody>
                    <a:bodyPr/>
                    <a:lstStyle/>
                    <a:p>
                      <a:pPr algn="ctr">
                        <a:lnSpc>
                          <a:spcPts val="2659"/>
                        </a:lnSpc>
                        <a:defRPr/>
                      </a:pPr>
                      <a:r>
                        <a:rPr lang="en-US" sz="1899" b="1">
                          <a:solidFill>
                            <a:srgbClr val="00F9FF"/>
                          </a:solidFill>
                          <a:latin typeface="Garet Bold"/>
                          <a:ea typeface="Garet Bold"/>
                          <a:cs typeface="Garet Bold"/>
                          <a:sym typeface="Garet Bold"/>
                        </a:rPr>
                        <a:t>Injection SQL Classique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tc>
                  <a:txBody>
                    <a:bodyPr/>
                    <a:lstStyle/>
                    <a:p>
                      <a:pPr algn="ctr">
                        <a:lnSpc>
                          <a:spcPts val="2659"/>
                        </a:lnSpc>
                        <a:defRPr/>
                      </a:pPr>
                      <a:r>
                        <a:rPr lang="en-US" sz="1899" b="1">
                          <a:solidFill>
                            <a:srgbClr val="00F9FF"/>
                          </a:solidFill>
                          <a:latin typeface="Garet Bold"/>
                          <a:ea typeface="Garet Bold"/>
                          <a:cs typeface="Garet Bold"/>
                          <a:sym typeface="Garet Bold"/>
                        </a:rPr>
                        <a:t>Injection SQL Aveugle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extLst>
                  <a:ext uri="{0D108BD9-81ED-4DB2-BD59-A6C34878D82A}">
                    <a16:rowId xmlns:a16="http://schemas.microsoft.com/office/drawing/2014/main" val="10000"/>
                  </a:ext>
                </a:extLst>
              </a:tr>
              <a:tr h="1830949">
                <a:tc>
                  <a:txBody>
                    <a:bodyPr/>
                    <a:lstStyle/>
                    <a:p>
                      <a:pPr algn="ctr">
                        <a:lnSpc>
                          <a:spcPts val="2659"/>
                        </a:lnSpc>
                        <a:defRPr/>
                      </a:pPr>
                      <a:r>
                        <a:rPr lang="en-US" sz="1899">
                          <a:solidFill>
                            <a:srgbClr val="00F9FF"/>
                          </a:solidFill>
                          <a:latin typeface="Garet"/>
                          <a:ea typeface="Garet"/>
                          <a:cs typeface="Garet"/>
                          <a:sym typeface="Garet"/>
                        </a:rPr>
                        <a:t>Réponse de la base de données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tc>
                  <a:txBody>
                    <a:bodyPr/>
                    <a:lstStyle/>
                    <a:p>
                      <a:pPr algn="ctr">
                        <a:lnSpc>
                          <a:spcPts val="2659"/>
                        </a:lnSpc>
                        <a:defRPr/>
                      </a:pPr>
                      <a:r>
                        <a:rPr lang="en-US" sz="1899">
                          <a:solidFill>
                            <a:srgbClr val="FFFFFF"/>
                          </a:solidFill>
                          <a:latin typeface="Garet"/>
                          <a:ea typeface="Garet"/>
                          <a:cs typeface="Garet"/>
                          <a:sym typeface="Garet"/>
                        </a:rPr>
                        <a:t>L'attaquant reçoit des messages d’erreurs et des résultats SQL exploitables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tc>
                  <a:txBody>
                    <a:bodyPr/>
                    <a:lstStyle/>
                    <a:p>
                      <a:pPr algn="ctr">
                        <a:lnSpc>
                          <a:spcPts val="2659"/>
                        </a:lnSpc>
                        <a:defRPr/>
                      </a:pPr>
                      <a:r>
                        <a:rPr lang="en-US" sz="1899">
                          <a:solidFill>
                            <a:srgbClr val="FFFFFF"/>
                          </a:solidFill>
                          <a:latin typeface="Garet"/>
                          <a:ea typeface="Garet"/>
                          <a:cs typeface="Garet"/>
                          <a:sym typeface="Garet"/>
                        </a:rPr>
                        <a:t>Aucune réponse directe de la base de données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extLst>
                  <a:ext uri="{0D108BD9-81ED-4DB2-BD59-A6C34878D82A}">
                    <a16:rowId xmlns:a16="http://schemas.microsoft.com/office/drawing/2014/main" val="10001"/>
                  </a:ext>
                </a:extLst>
              </a:tr>
              <a:tr h="1830949">
                <a:tc>
                  <a:txBody>
                    <a:bodyPr/>
                    <a:lstStyle/>
                    <a:p>
                      <a:pPr algn="ctr">
                        <a:lnSpc>
                          <a:spcPts val="2659"/>
                        </a:lnSpc>
                        <a:defRPr/>
                      </a:pPr>
                      <a:r>
                        <a:rPr lang="en-US" sz="1899">
                          <a:solidFill>
                            <a:srgbClr val="00F9FF"/>
                          </a:solidFill>
                          <a:latin typeface="Garet"/>
                          <a:ea typeface="Garet"/>
                          <a:cs typeface="Garet"/>
                          <a:sym typeface="Garet"/>
                        </a:rPr>
                        <a:t>Facilite d’exploitation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tc>
                  <a:txBody>
                    <a:bodyPr/>
                    <a:lstStyle/>
                    <a:p>
                      <a:pPr algn="ctr">
                        <a:lnSpc>
                          <a:spcPts val="2659"/>
                        </a:lnSpc>
                        <a:defRPr/>
                      </a:pPr>
                      <a:r>
                        <a:rPr lang="en-US" sz="1899">
                          <a:solidFill>
                            <a:srgbClr val="FFFFFF"/>
                          </a:solidFill>
                          <a:latin typeface="Garet"/>
                          <a:ea typeface="Garet"/>
                          <a:cs typeface="Garet"/>
                          <a:sym typeface="Garet"/>
                        </a:rPr>
                        <a:t>Facile à détecter et exploiter2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tc>
                  <a:txBody>
                    <a:bodyPr/>
                    <a:lstStyle/>
                    <a:p>
                      <a:pPr algn="ctr">
                        <a:lnSpc>
                          <a:spcPts val="2659"/>
                        </a:lnSpc>
                        <a:defRPr/>
                      </a:pPr>
                      <a:r>
                        <a:rPr lang="en-US" sz="1899">
                          <a:solidFill>
                            <a:srgbClr val="FFFFFF"/>
                          </a:solidFill>
                          <a:latin typeface="Garet"/>
                          <a:ea typeface="Garet"/>
                          <a:cs typeface="Garet"/>
                          <a:sym typeface="Garet"/>
                        </a:rPr>
                        <a:t>Plus difficile à exploiter, nécessite des techniques spécifiques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extLst>
                  <a:ext uri="{0D108BD9-81ED-4DB2-BD59-A6C34878D82A}">
                    <a16:rowId xmlns:a16="http://schemas.microsoft.com/office/drawing/2014/main" val="10002"/>
                  </a:ext>
                </a:extLst>
              </a:tr>
              <a:tr h="1159921">
                <a:tc>
                  <a:txBody>
                    <a:bodyPr/>
                    <a:lstStyle/>
                    <a:p>
                      <a:pPr algn="ctr">
                        <a:lnSpc>
                          <a:spcPts val="2659"/>
                        </a:lnSpc>
                        <a:defRPr/>
                      </a:pPr>
                      <a:r>
                        <a:rPr lang="en-US" sz="1899">
                          <a:solidFill>
                            <a:srgbClr val="00F9FF"/>
                          </a:solidFill>
                          <a:latin typeface="Garet"/>
                          <a:ea typeface="Garet"/>
                          <a:cs typeface="Garet"/>
                          <a:sym typeface="Garet"/>
                        </a:rPr>
                        <a:t>Méthodes utilisées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tc>
                  <a:txBody>
                    <a:bodyPr/>
                    <a:lstStyle/>
                    <a:p>
                      <a:pPr algn="ctr">
                        <a:lnSpc>
                          <a:spcPts val="2659"/>
                        </a:lnSpc>
                        <a:defRPr/>
                      </a:pPr>
                      <a:r>
                        <a:rPr lang="en-US" sz="1899">
                          <a:solidFill>
                            <a:srgbClr val="FFFFFF"/>
                          </a:solidFill>
                          <a:latin typeface="Garet"/>
                          <a:ea typeface="Garet"/>
                          <a:cs typeface="Garet"/>
                          <a:sym typeface="Garet"/>
                        </a:rPr>
                        <a:t>Erreurs SQL, affichage des données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tc>
                  <a:txBody>
                    <a:bodyPr/>
                    <a:lstStyle/>
                    <a:p>
                      <a:pPr algn="ctr">
                        <a:lnSpc>
                          <a:spcPts val="2659"/>
                        </a:lnSpc>
                        <a:defRPr/>
                      </a:pPr>
                      <a:r>
                        <a:rPr lang="en-US" sz="1899">
                          <a:solidFill>
                            <a:srgbClr val="FFFFFF"/>
                          </a:solidFill>
                          <a:latin typeface="Garet"/>
                          <a:ea typeface="Garet"/>
                          <a:cs typeface="Garet"/>
                          <a:sym typeface="Garet"/>
                        </a:rPr>
                        <a:t>Réponse booléennes, délais d’exécution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3333"/>
                    </a:solidFill>
                  </a:tcPr>
                </a:tc>
                <a:extLst>
                  <a:ext uri="{0D108BD9-81ED-4DB2-BD59-A6C34878D82A}">
                    <a16:rowId xmlns:a16="http://schemas.microsoft.com/office/drawing/2014/main" val="10003"/>
                  </a:ext>
                </a:extLst>
              </a:tr>
            </a:tbl>
          </a:graphicData>
        </a:graphic>
      </p:graphicFrame>
      <p:sp>
        <p:nvSpPr>
          <p:cNvPr id="7" name="TextBox 7"/>
          <p:cNvSpPr txBox="1"/>
          <p:nvPr/>
        </p:nvSpPr>
        <p:spPr>
          <a:xfrm>
            <a:off x="2773039" y="775138"/>
            <a:ext cx="13980112" cy="1413510"/>
          </a:xfrm>
          <a:prstGeom prst="rect">
            <a:avLst/>
          </a:prstGeom>
        </p:spPr>
        <p:txBody>
          <a:bodyPr lIns="0" tIns="0" rIns="0" bIns="0" rtlCol="0" anchor="t">
            <a:spAutoFit/>
          </a:bodyPr>
          <a:lstStyle/>
          <a:p>
            <a:pPr algn="ctr">
              <a:lnSpc>
                <a:spcPts val="5400"/>
              </a:lnSpc>
            </a:pPr>
            <a:r>
              <a:rPr lang="en-US" sz="5400" b="1" spc="-140">
                <a:solidFill>
                  <a:srgbClr val="00F9FF"/>
                </a:solidFill>
                <a:latin typeface="Garet Bold"/>
                <a:ea typeface="Garet Bold"/>
                <a:cs typeface="Garet Bold"/>
                <a:sym typeface="Garet Bold"/>
              </a:rPr>
              <a:t>DIFFÉRENCES ENTRE INJECTION SQL CLASSIQUE ET INJECTION SQL AVEUGLE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V="1">
            <a:off x="9144000" y="9258300"/>
            <a:ext cx="0" cy="771958"/>
          </a:xfrm>
          <a:prstGeom prst="line">
            <a:avLst/>
          </a:prstGeom>
          <a:ln w="38100" cap="flat">
            <a:solidFill>
              <a:srgbClr val="00F9FF"/>
            </a:solidFill>
            <a:prstDash val="solid"/>
            <a:headEnd type="oval" w="lg" len="lg"/>
            <a:tailEnd type="none" w="sm" len="sm"/>
          </a:ln>
        </p:spPr>
      </p:sp>
      <p:sp>
        <p:nvSpPr>
          <p:cNvPr id="3" name="AutoShape 3"/>
          <p:cNvSpPr/>
          <p:nvPr/>
        </p:nvSpPr>
        <p:spPr>
          <a:xfrm>
            <a:off x="9144000" y="256742"/>
            <a:ext cx="0" cy="771958"/>
          </a:xfrm>
          <a:prstGeom prst="line">
            <a:avLst/>
          </a:prstGeom>
          <a:ln w="38100" cap="flat">
            <a:solidFill>
              <a:srgbClr val="00F9FF"/>
            </a:solidFill>
            <a:prstDash val="solid"/>
            <a:headEnd type="oval" w="lg" len="lg"/>
            <a:tailEnd type="none" w="sm" len="sm"/>
          </a:ln>
        </p:spPr>
      </p:sp>
      <p:grpSp>
        <p:nvGrpSpPr>
          <p:cNvPr id="4" name="Group 4"/>
          <p:cNvGrpSpPr/>
          <p:nvPr/>
        </p:nvGrpSpPr>
        <p:grpSpPr>
          <a:xfrm>
            <a:off x="1028700" y="5143500"/>
            <a:ext cx="16230600" cy="4114800"/>
            <a:chOff x="0" y="0"/>
            <a:chExt cx="4882518" cy="1237821"/>
          </a:xfrm>
        </p:grpSpPr>
        <p:sp>
          <p:nvSpPr>
            <p:cNvPr id="5" name="Freeform 5"/>
            <p:cNvSpPr/>
            <p:nvPr/>
          </p:nvSpPr>
          <p:spPr>
            <a:xfrm>
              <a:off x="0" y="0"/>
              <a:ext cx="4882518" cy="1237821"/>
            </a:xfrm>
            <a:custGeom>
              <a:avLst/>
              <a:gdLst/>
              <a:ahLst/>
              <a:cxnLst/>
              <a:rect l="l" t="t" r="r" b="b"/>
              <a:pathLst>
                <a:path w="4882518" h="1237821">
                  <a:moveTo>
                    <a:pt x="4722498" y="0"/>
                  </a:moveTo>
                  <a:lnTo>
                    <a:pt x="160020" y="0"/>
                  </a:lnTo>
                  <a:lnTo>
                    <a:pt x="0" y="160020"/>
                  </a:lnTo>
                  <a:lnTo>
                    <a:pt x="0" y="1077801"/>
                  </a:lnTo>
                  <a:lnTo>
                    <a:pt x="160020" y="1237821"/>
                  </a:lnTo>
                  <a:lnTo>
                    <a:pt x="4722498" y="1237821"/>
                  </a:lnTo>
                  <a:lnTo>
                    <a:pt x="4882518" y="1077801"/>
                  </a:lnTo>
                  <a:lnTo>
                    <a:pt x="4882518" y="160020"/>
                  </a:lnTo>
                  <a:lnTo>
                    <a:pt x="4722498" y="0"/>
                  </a:lnTo>
                  <a:close/>
                </a:path>
              </a:pathLst>
            </a:custGeom>
            <a:solidFill>
              <a:srgbClr val="003333"/>
            </a:solidFill>
            <a:ln w="28575" cap="sq">
              <a:solidFill>
                <a:srgbClr val="01FFFF"/>
              </a:solidFill>
              <a:prstDash val="solid"/>
              <a:miter/>
            </a:ln>
          </p:spPr>
        </p:sp>
        <p:sp>
          <p:nvSpPr>
            <p:cNvPr id="6" name="TextBox 6"/>
            <p:cNvSpPr txBox="1"/>
            <p:nvPr/>
          </p:nvSpPr>
          <p:spPr>
            <a:xfrm>
              <a:off x="63500" y="34925"/>
              <a:ext cx="4755518" cy="113939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8700" y="1028700"/>
            <a:ext cx="16230600" cy="3851851"/>
            <a:chOff x="0" y="0"/>
            <a:chExt cx="2514545" cy="596753"/>
          </a:xfrm>
        </p:grpSpPr>
        <p:sp>
          <p:nvSpPr>
            <p:cNvPr id="8" name="Freeform 8"/>
            <p:cNvSpPr/>
            <p:nvPr/>
          </p:nvSpPr>
          <p:spPr>
            <a:xfrm>
              <a:off x="0" y="0"/>
              <a:ext cx="2514545" cy="596753"/>
            </a:xfrm>
            <a:custGeom>
              <a:avLst/>
              <a:gdLst/>
              <a:ahLst/>
              <a:cxnLst/>
              <a:rect l="l" t="t" r="r" b="b"/>
              <a:pathLst>
                <a:path w="2514545" h="596753">
                  <a:moveTo>
                    <a:pt x="0" y="0"/>
                  </a:moveTo>
                  <a:lnTo>
                    <a:pt x="2514545" y="0"/>
                  </a:lnTo>
                  <a:lnTo>
                    <a:pt x="2514545" y="596753"/>
                  </a:lnTo>
                  <a:lnTo>
                    <a:pt x="0" y="596753"/>
                  </a:lnTo>
                  <a:close/>
                </a:path>
              </a:pathLst>
            </a:custGeom>
            <a:blipFill>
              <a:blip r:embed="rId2"/>
              <a:stretch>
                <a:fillRect t="-90369" b="-90369"/>
              </a:stretch>
            </a:blipFill>
            <a:ln w="38100" cap="sq">
              <a:solidFill>
                <a:srgbClr val="00F9FF"/>
              </a:solidFill>
              <a:prstDash val="solid"/>
              <a:miter/>
            </a:ln>
          </p:spPr>
        </p:sp>
      </p:grpSp>
      <p:sp>
        <p:nvSpPr>
          <p:cNvPr id="9" name="TextBox 9"/>
          <p:cNvSpPr txBox="1"/>
          <p:nvPr/>
        </p:nvSpPr>
        <p:spPr>
          <a:xfrm>
            <a:off x="1930266" y="6541770"/>
            <a:ext cx="6876741" cy="2099310"/>
          </a:xfrm>
          <a:prstGeom prst="rect">
            <a:avLst/>
          </a:prstGeom>
        </p:spPr>
        <p:txBody>
          <a:bodyPr lIns="0" tIns="0" rIns="0" bIns="0" rtlCol="0" anchor="t">
            <a:spAutoFit/>
          </a:bodyPr>
          <a:lstStyle/>
          <a:p>
            <a:pPr algn="l">
              <a:lnSpc>
                <a:spcPts val="5400"/>
              </a:lnSpc>
            </a:pPr>
            <a:r>
              <a:rPr lang="en-US" sz="5400" b="1" spc="-140">
                <a:solidFill>
                  <a:srgbClr val="00F9FF"/>
                </a:solidFill>
                <a:latin typeface="Garet Bold"/>
                <a:ea typeface="Garet Bold"/>
                <a:cs typeface="Garet Bold"/>
                <a:sym typeface="Garet Bold"/>
              </a:rPr>
              <a:t>FONCTIONNEMENT DE L’INJECTION SQL AVEUGLE</a:t>
            </a:r>
          </a:p>
        </p:txBody>
      </p:sp>
      <p:sp>
        <p:nvSpPr>
          <p:cNvPr id="10" name="TextBox 10"/>
          <p:cNvSpPr txBox="1"/>
          <p:nvPr/>
        </p:nvSpPr>
        <p:spPr>
          <a:xfrm>
            <a:off x="9144000" y="6610661"/>
            <a:ext cx="7404831" cy="1433449"/>
          </a:xfrm>
          <a:prstGeom prst="rect">
            <a:avLst/>
          </a:prstGeom>
        </p:spPr>
        <p:txBody>
          <a:bodyPr lIns="0" tIns="0" rIns="0" bIns="0" rtlCol="0" anchor="t">
            <a:spAutoFit/>
          </a:bodyPr>
          <a:lstStyle/>
          <a:p>
            <a:pPr algn="just">
              <a:lnSpc>
                <a:spcPts val="2317"/>
              </a:lnSpc>
            </a:pPr>
            <a:r>
              <a:rPr lang="en-US" sz="1899">
                <a:solidFill>
                  <a:srgbClr val="00F9FF"/>
                </a:solidFill>
                <a:latin typeface="Inter"/>
                <a:ea typeface="Inter"/>
                <a:cs typeface="Inter"/>
                <a:sym typeface="Inter"/>
              </a:rPr>
              <a:t>L’injection SQL aveugle repose sur l’exploitation de requêtes SQL mal sécurisées dans une application web. Un attaquant envoie des entrées malveillantes pour vérifier indirectement si l’application est vulnérable, en observant des changements dans le comportement de l’application.</a:t>
            </a:r>
          </a:p>
        </p:txBody>
      </p:sp>
      <p:sp>
        <p:nvSpPr>
          <p:cNvPr id="11" name="Freeform 11"/>
          <p:cNvSpPr/>
          <p:nvPr/>
        </p:nvSpPr>
        <p:spPr>
          <a:xfrm>
            <a:off x="1930266" y="5535813"/>
            <a:ext cx="2631364" cy="181803"/>
          </a:xfrm>
          <a:custGeom>
            <a:avLst/>
            <a:gdLst/>
            <a:ahLst/>
            <a:cxnLst/>
            <a:rect l="l" t="t" r="r" b="b"/>
            <a:pathLst>
              <a:path w="2631364" h="181803">
                <a:moveTo>
                  <a:pt x="0" y="0"/>
                </a:moveTo>
                <a:lnTo>
                  <a:pt x="2631364" y="0"/>
                </a:lnTo>
                <a:lnTo>
                  <a:pt x="2631364" y="181803"/>
                </a:lnTo>
                <a:lnTo>
                  <a:pt x="0" y="1818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3917467" y="8671921"/>
            <a:ext cx="2631364" cy="181803"/>
          </a:xfrm>
          <a:custGeom>
            <a:avLst/>
            <a:gdLst/>
            <a:ahLst/>
            <a:cxnLst/>
            <a:rect l="l" t="t" r="r" b="b"/>
            <a:pathLst>
              <a:path w="2631364" h="181803">
                <a:moveTo>
                  <a:pt x="0" y="0"/>
                </a:moveTo>
                <a:lnTo>
                  <a:pt x="2631364" y="0"/>
                </a:lnTo>
                <a:lnTo>
                  <a:pt x="2631364" y="181804"/>
                </a:lnTo>
                <a:lnTo>
                  <a:pt x="0" y="1818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9144000" y="6148140"/>
            <a:ext cx="6460830" cy="315872"/>
          </a:xfrm>
          <a:prstGeom prst="rect">
            <a:avLst/>
          </a:prstGeom>
        </p:spPr>
        <p:txBody>
          <a:bodyPr lIns="0" tIns="0" rIns="0" bIns="0" rtlCol="0" anchor="t">
            <a:spAutoFit/>
          </a:bodyPr>
          <a:lstStyle/>
          <a:p>
            <a:pPr algn="l">
              <a:lnSpc>
                <a:spcPts val="2215"/>
              </a:lnSpc>
            </a:pPr>
            <a:r>
              <a:rPr lang="en-US" sz="2606" b="1" spc="101">
                <a:solidFill>
                  <a:srgbClr val="00F9FF"/>
                </a:solidFill>
                <a:latin typeface="Garet Bold"/>
                <a:ea typeface="Garet Bold"/>
                <a:cs typeface="Garet Bold"/>
                <a:sym typeface="Garet Bold"/>
              </a:rPr>
              <a:t>PRINCIPE GÉNÉRAL DE L’ATTAQUE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V="1">
            <a:off x="9144000" y="9258300"/>
            <a:ext cx="0" cy="771958"/>
          </a:xfrm>
          <a:prstGeom prst="line">
            <a:avLst/>
          </a:prstGeom>
          <a:ln w="38100" cap="flat">
            <a:solidFill>
              <a:srgbClr val="00F9FF"/>
            </a:solidFill>
            <a:prstDash val="solid"/>
            <a:headEnd type="oval" w="lg" len="lg"/>
            <a:tailEnd type="none" w="sm" len="sm"/>
          </a:ln>
        </p:spPr>
      </p:sp>
      <p:sp>
        <p:nvSpPr>
          <p:cNvPr id="3" name="AutoShape 3"/>
          <p:cNvSpPr/>
          <p:nvPr/>
        </p:nvSpPr>
        <p:spPr>
          <a:xfrm>
            <a:off x="9144000" y="256742"/>
            <a:ext cx="0" cy="771958"/>
          </a:xfrm>
          <a:prstGeom prst="line">
            <a:avLst/>
          </a:prstGeom>
          <a:ln w="38100" cap="flat">
            <a:solidFill>
              <a:srgbClr val="00F9FF"/>
            </a:solidFill>
            <a:prstDash val="solid"/>
            <a:headEnd type="oval" w="lg" len="lg"/>
            <a:tailEnd type="none" w="sm" len="sm"/>
          </a:ln>
        </p:spPr>
      </p:sp>
      <p:grpSp>
        <p:nvGrpSpPr>
          <p:cNvPr id="4" name="Group 4"/>
          <p:cNvGrpSpPr/>
          <p:nvPr/>
        </p:nvGrpSpPr>
        <p:grpSpPr>
          <a:xfrm>
            <a:off x="1028700" y="564046"/>
            <a:ext cx="16230600" cy="9075875"/>
            <a:chOff x="0" y="0"/>
            <a:chExt cx="4882518" cy="2730221"/>
          </a:xfrm>
        </p:grpSpPr>
        <p:sp>
          <p:nvSpPr>
            <p:cNvPr id="5" name="Freeform 5"/>
            <p:cNvSpPr/>
            <p:nvPr/>
          </p:nvSpPr>
          <p:spPr>
            <a:xfrm>
              <a:off x="0" y="0"/>
              <a:ext cx="4882518" cy="2730221"/>
            </a:xfrm>
            <a:custGeom>
              <a:avLst/>
              <a:gdLst/>
              <a:ahLst/>
              <a:cxnLst/>
              <a:rect l="l" t="t" r="r" b="b"/>
              <a:pathLst>
                <a:path w="4882518" h="2730221">
                  <a:moveTo>
                    <a:pt x="4722498" y="0"/>
                  </a:moveTo>
                  <a:lnTo>
                    <a:pt x="160020" y="0"/>
                  </a:lnTo>
                  <a:lnTo>
                    <a:pt x="0" y="160020"/>
                  </a:lnTo>
                  <a:lnTo>
                    <a:pt x="0" y="2570201"/>
                  </a:lnTo>
                  <a:lnTo>
                    <a:pt x="160020" y="2730221"/>
                  </a:lnTo>
                  <a:lnTo>
                    <a:pt x="4722498" y="2730221"/>
                  </a:lnTo>
                  <a:lnTo>
                    <a:pt x="4882518" y="2570201"/>
                  </a:lnTo>
                  <a:lnTo>
                    <a:pt x="4882518" y="160020"/>
                  </a:lnTo>
                  <a:lnTo>
                    <a:pt x="4722498" y="0"/>
                  </a:lnTo>
                  <a:close/>
                </a:path>
              </a:pathLst>
            </a:custGeom>
            <a:solidFill>
              <a:srgbClr val="003333"/>
            </a:solidFill>
            <a:ln w="28575" cap="sq">
              <a:solidFill>
                <a:srgbClr val="01FFFF"/>
              </a:solidFill>
              <a:prstDash val="solid"/>
              <a:miter/>
            </a:ln>
          </p:spPr>
        </p:sp>
        <p:sp>
          <p:nvSpPr>
            <p:cNvPr id="6" name="TextBox 6"/>
            <p:cNvSpPr txBox="1"/>
            <p:nvPr/>
          </p:nvSpPr>
          <p:spPr>
            <a:xfrm>
              <a:off x="63500" y="34925"/>
              <a:ext cx="4755518" cy="2631796"/>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722459" y="1123950"/>
            <a:ext cx="9190319" cy="1413510"/>
          </a:xfrm>
          <a:prstGeom prst="rect">
            <a:avLst/>
          </a:prstGeom>
        </p:spPr>
        <p:txBody>
          <a:bodyPr lIns="0" tIns="0" rIns="0" bIns="0" rtlCol="0" anchor="t">
            <a:spAutoFit/>
          </a:bodyPr>
          <a:lstStyle/>
          <a:p>
            <a:pPr algn="l">
              <a:lnSpc>
                <a:spcPts val="5400"/>
              </a:lnSpc>
            </a:pPr>
            <a:r>
              <a:rPr lang="en-US" sz="5400" b="1" spc="-140">
                <a:solidFill>
                  <a:srgbClr val="00F9FF"/>
                </a:solidFill>
                <a:latin typeface="Garet Bold"/>
                <a:ea typeface="Garet Bold"/>
                <a:cs typeface="Garet Bold"/>
                <a:sym typeface="Garet Bold"/>
              </a:rPr>
              <a:t>FONCTIONNEMENT DE L’INJECTION SQL AVEUGLE</a:t>
            </a:r>
          </a:p>
        </p:txBody>
      </p:sp>
      <p:sp>
        <p:nvSpPr>
          <p:cNvPr id="8" name="TextBox 8"/>
          <p:cNvSpPr txBox="1"/>
          <p:nvPr/>
        </p:nvSpPr>
        <p:spPr>
          <a:xfrm>
            <a:off x="1498743" y="3426102"/>
            <a:ext cx="15210064" cy="6118733"/>
          </a:xfrm>
          <a:prstGeom prst="rect">
            <a:avLst/>
          </a:prstGeom>
        </p:spPr>
        <p:txBody>
          <a:bodyPr lIns="0" tIns="0" rIns="0" bIns="0" rtlCol="0" anchor="t">
            <a:spAutoFit/>
          </a:bodyPr>
          <a:lstStyle/>
          <a:p>
            <a:pPr algn="just">
              <a:lnSpc>
                <a:spcPts val="2927"/>
              </a:lnSpc>
            </a:pPr>
            <a:r>
              <a:rPr lang="en-US" sz="2399">
                <a:solidFill>
                  <a:srgbClr val="FFFFFF"/>
                </a:solidFill>
                <a:latin typeface="Inter"/>
                <a:ea typeface="Inter"/>
                <a:cs typeface="Inter"/>
                <a:sym typeface="Inter"/>
              </a:rPr>
              <a:t>1. Boolean-Based Blind SQL Injection</a:t>
            </a:r>
            <a:r>
              <a:rPr lang="en-US" sz="2399">
                <a:solidFill>
                  <a:srgbClr val="00F9FF"/>
                </a:solidFill>
                <a:latin typeface="Inter"/>
                <a:ea typeface="Inter"/>
                <a:cs typeface="Inter"/>
                <a:sym typeface="Inter"/>
              </a:rPr>
              <a:t> L’attaquant injecte une requête SQL qui renvoie une réponse conditionnelle (vrai ou faux). En observant la réponse de l’application (changement d’affichage, redirection, etc.), il peut en déduire des informations sur la structure de la base de données. </a:t>
            </a:r>
          </a:p>
          <a:p>
            <a:pPr algn="just">
              <a:lnSpc>
                <a:spcPts val="2683"/>
              </a:lnSpc>
            </a:pPr>
            <a:endParaRPr lang="en-US" sz="2399">
              <a:solidFill>
                <a:srgbClr val="00F9FF"/>
              </a:solidFill>
              <a:latin typeface="Inter"/>
              <a:ea typeface="Inter"/>
              <a:cs typeface="Inter"/>
              <a:sym typeface="Inter"/>
            </a:endParaRPr>
          </a:p>
          <a:p>
            <a:pPr algn="just">
              <a:lnSpc>
                <a:spcPts val="2683"/>
              </a:lnSpc>
            </a:pPr>
            <a:r>
              <a:rPr lang="en-US" sz="2199">
                <a:solidFill>
                  <a:srgbClr val="00F9FF"/>
                </a:solidFill>
                <a:latin typeface="Inter"/>
                <a:ea typeface="Inter"/>
                <a:cs typeface="Inter"/>
                <a:sym typeface="Inter"/>
              </a:rPr>
              <a:t>Exemple : Si une application utilise la requête suivante :</a:t>
            </a:r>
          </a:p>
          <a:p>
            <a:pPr algn="just">
              <a:lnSpc>
                <a:spcPts val="2683"/>
              </a:lnSpc>
            </a:pPr>
            <a:endParaRPr lang="en-US" sz="2199">
              <a:solidFill>
                <a:srgbClr val="00F9FF"/>
              </a:solidFill>
              <a:latin typeface="Inter"/>
              <a:ea typeface="Inter"/>
              <a:cs typeface="Inter"/>
              <a:sym typeface="Inter"/>
            </a:endParaRPr>
          </a:p>
          <a:p>
            <a:pPr algn="just">
              <a:lnSpc>
                <a:spcPts val="2683"/>
              </a:lnSpc>
            </a:pPr>
            <a:r>
              <a:rPr lang="en-US" sz="2199">
                <a:solidFill>
                  <a:srgbClr val="FFDE59"/>
                </a:solidFill>
                <a:latin typeface="Inter"/>
                <a:ea typeface="Inter"/>
                <a:cs typeface="Inter"/>
                <a:sym typeface="Inter"/>
              </a:rPr>
              <a:t>SELECT * FROM utilisateurs WHERE id = '$id';</a:t>
            </a:r>
          </a:p>
          <a:p>
            <a:pPr algn="just">
              <a:lnSpc>
                <a:spcPts val="2683"/>
              </a:lnSpc>
            </a:pPr>
            <a:endParaRPr lang="en-US" sz="2199">
              <a:solidFill>
                <a:srgbClr val="FFDE59"/>
              </a:solidFill>
              <a:latin typeface="Inter"/>
              <a:ea typeface="Inter"/>
              <a:cs typeface="Inter"/>
              <a:sym typeface="Inter"/>
            </a:endParaRPr>
          </a:p>
          <a:p>
            <a:pPr algn="just">
              <a:lnSpc>
                <a:spcPts val="2683"/>
              </a:lnSpc>
            </a:pPr>
            <a:r>
              <a:rPr lang="en-US" sz="2199">
                <a:solidFill>
                  <a:srgbClr val="00F9FF"/>
                </a:solidFill>
                <a:latin typeface="Inter"/>
                <a:ea typeface="Inter"/>
                <a:cs typeface="Inter"/>
                <a:sym typeface="Inter"/>
              </a:rPr>
              <a:t>L’attaquant peut tester : </a:t>
            </a:r>
          </a:p>
          <a:p>
            <a:pPr algn="just">
              <a:lnSpc>
                <a:spcPts val="2683"/>
              </a:lnSpc>
            </a:pPr>
            <a:endParaRPr lang="en-US" sz="2199">
              <a:solidFill>
                <a:srgbClr val="00F9FF"/>
              </a:solidFill>
              <a:latin typeface="Inter"/>
              <a:ea typeface="Inter"/>
              <a:cs typeface="Inter"/>
              <a:sym typeface="Inter"/>
            </a:endParaRPr>
          </a:p>
          <a:p>
            <a:pPr algn="just">
              <a:lnSpc>
                <a:spcPts val="2683"/>
              </a:lnSpc>
            </a:pPr>
            <a:r>
              <a:rPr lang="en-US" sz="2199">
                <a:solidFill>
                  <a:srgbClr val="FFDE59"/>
                </a:solidFill>
                <a:latin typeface="Inter"/>
                <a:ea typeface="Inter"/>
                <a:cs typeface="Inter"/>
                <a:sym typeface="Inter"/>
              </a:rPr>
              <a:t>id=1' AND 1=1 -- </a:t>
            </a:r>
          </a:p>
          <a:p>
            <a:pPr algn="just">
              <a:lnSpc>
                <a:spcPts val="2683"/>
              </a:lnSpc>
            </a:pPr>
            <a:endParaRPr lang="en-US" sz="2199">
              <a:solidFill>
                <a:srgbClr val="FFDE59"/>
              </a:solidFill>
              <a:latin typeface="Inter"/>
              <a:ea typeface="Inter"/>
              <a:cs typeface="Inter"/>
              <a:sym typeface="Inter"/>
            </a:endParaRPr>
          </a:p>
          <a:p>
            <a:pPr algn="just">
              <a:lnSpc>
                <a:spcPts val="2683"/>
              </a:lnSpc>
            </a:pPr>
            <a:r>
              <a:rPr lang="en-US" sz="2199">
                <a:solidFill>
                  <a:srgbClr val="00F9FF"/>
                </a:solidFill>
                <a:latin typeface="Inter"/>
                <a:ea typeface="Inter"/>
                <a:cs typeface="Inter"/>
                <a:sym typeface="Inter"/>
              </a:rPr>
              <a:t>Si la page se charge normalement, cela signifie que la requête est valide. Ensuite, il peut tester :</a:t>
            </a:r>
          </a:p>
          <a:p>
            <a:pPr algn="just">
              <a:lnSpc>
                <a:spcPts val="2683"/>
              </a:lnSpc>
            </a:pPr>
            <a:endParaRPr lang="en-US" sz="2199">
              <a:solidFill>
                <a:srgbClr val="00F9FF"/>
              </a:solidFill>
              <a:latin typeface="Inter"/>
              <a:ea typeface="Inter"/>
              <a:cs typeface="Inter"/>
              <a:sym typeface="Inter"/>
            </a:endParaRPr>
          </a:p>
          <a:p>
            <a:pPr algn="just">
              <a:lnSpc>
                <a:spcPts val="2683"/>
              </a:lnSpc>
            </a:pPr>
            <a:r>
              <a:rPr lang="en-US" sz="2199">
                <a:solidFill>
                  <a:srgbClr val="FFDE59"/>
                </a:solidFill>
                <a:latin typeface="Inter"/>
                <a:ea typeface="Inter"/>
                <a:cs typeface="Inter"/>
                <a:sym typeface="Inter"/>
              </a:rPr>
              <a:t> id=1' AND 1=2 -- </a:t>
            </a:r>
          </a:p>
          <a:p>
            <a:pPr algn="just">
              <a:lnSpc>
                <a:spcPts val="2683"/>
              </a:lnSpc>
            </a:pPr>
            <a:endParaRPr lang="en-US" sz="2199">
              <a:solidFill>
                <a:srgbClr val="FFDE59"/>
              </a:solidFill>
              <a:latin typeface="Inter"/>
              <a:ea typeface="Inter"/>
              <a:cs typeface="Inter"/>
              <a:sym typeface="Inter"/>
            </a:endParaRPr>
          </a:p>
          <a:p>
            <a:pPr algn="just">
              <a:lnSpc>
                <a:spcPts val="2683"/>
              </a:lnSpc>
            </a:pPr>
            <a:r>
              <a:rPr lang="en-US" sz="2199">
                <a:solidFill>
                  <a:srgbClr val="00F9FF"/>
                </a:solidFill>
                <a:latin typeface="Inter"/>
                <a:ea typeface="Inter"/>
                <a:cs typeface="Inter"/>
                <a:sym typeface="Inter"/>
              </a:rPr>
              <a:t>Si la page affiche un comportement différent (ex. : message d’erreur, absence de réponse), alors l’application est vulnérable. </a:t>
            </a:r>
          </a:p>
        </p:txBody>
      </p:sp>
      <p:sp>
        <p:nvSpPr>
          <p:cNvPr id="9" name="Freeform 9"/>
          <p:cNvSpPr/>
          <p:nvPr/>
        </p:nvSpPr>
        <p:spPr>
          <a:xfrm>
            <a:off x="14077443" y="1028700"/>
            <a:ext cx="2631364" cy="181803"/>
          </a:xfrm>
          <a:custGeom>
            <a:avLst/>
            <a:gdLst/>
            <a:ahLst/>
            <a:cxnLst/>
            <a:rect l="l" t="t" r="r" b="b"/>
            <a:pathLst>
              <a:path w="2631364" h="181803">
                <a:moveTo>
                  <a:pt x="0" y="0"/>
                </a:moveTo>
                <a:lnTo>
                  <a:pt x="2631364" y="0"/>
                </a:lnTo>
                <a:lnTo>
                  <a:pt x="2631364" y="181803"/>
                </a:lnTo>
                <a:lnTo>
                  <a:pt x="0" y="181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0247977" y="2728595"/>
            <a:ext cx="6460830" cy="592097"/>
          </a:xfrm>
          <a:prstGeom prst="rect">
            <a:avLst/>
          </a:prstGeom>
        </p:spPr>
        <p:txBody>
          <a:bodyPr lIns="0" tIns="0" rIns="0" bIns="0" rtlCol="0" anchor="t">
            <a:spAutoFit/>
          </a:bodyPr>
          <a:lstStyle/>
          <a:p>
            <a:pPr algn="l">
              <a:lnSpc>
                <a:spcPts val="2215"/>
              </a:lnSpc>
            </a:pPr>
            <a:r>
              <a:rPr lang="en-US" sz="2606" b="1" spc="101">
                <a:solidFill>
                  <a:srgbClr val="FFFFFF"/>
                </a:solidFill>
                <a:latin typeface="Garet Bold"/>
                <a:ea typeface="Garet Bold"/>
                <a:cs typeface="Garet Bold"/>
                <a:sym typeface="Garet Bold"/>
              </a:rPr>
              <a:t>TYPES D’INJECTIONS SQL AVEUGLES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V="1">
            <a:off x="9144000" y="9258300"/>
            <a:ext cx="0" cy="771958"/>
          </a:xfrm>
          <a:prstGeom prst="line">
            <a:avLst/>
          </a:prstGeom>
          <a:ln w="38100" cap="flat">
            <a:solidFill>
              <a:srgbClr val="00F9FF"/>
            </a:solidFill>
            <a:prstDash val="solid"/>
            <a:headEnd type="oval" w="lg" len="lg"/>
            <a:tailEnd type="none" w="sm" len="sm"/>
          </a:ln>
        </p:spPr>
      </p:sp>
      <p:sp>
        <p:nvSpPr>
          <p:cNvPr id="3" name="AutoShape 3"/>
          <p:cNvSpPr/>
          <p:nvPr/>
        </p:nvSpPr>
        <p:spPr>
          <a:xfrm>
            <a:off x="9144000" y="256742"/>
            <a:ext cx="0" cy="771958"/>
          </a:xfrm>
          <a:prstGeom prst="line">
            <a:avLst/>
          </a:prstGeom>
          <a:ln w="38100" cap="flat">
            <a:solidFill>
              <a:srgbClr val="00F9FF"/>
            </a:solidFill>
            <a:prstDash val="solid"/>
            <a:headEnd type="oval" w="lg" len="lg"/>
            <a:tailEnd type="none" w="sm" len="sm"/>
          </a:ln>
        </p:spPr>
      </p:sp>
      <p:grpSp>
        <p:nvGrpSpPr>
          <p:cNvPr id="4" name="Group 4"/>
          <p:cNvGrpSpPr/>
          <p:nvPr/>
        </p:nvGrpSpPr>
        <p:grpSpPr>
          <a:xfrm>
            <a:off x="1028700" y="564046"/>
            <a:ext cx="16230600" cy="9075875"/>
            <a:chOff x="0" y="0"/>
            <a:chExt cx="4882518" cy="2730221"/>
          </a:xfrm>
        </p:grpSpPr>
        <p:sp>
          <p:nvSpPr>
            <p:cNvPr id="5" name="Freeform 5"/>
            <p:cNvSpPr/>
            <p:nvPr/>
          </p:nvSpPr>
          <p:spPr>
            <a:xfrm>
              <a:off x="0" y="0"/>
              <a:ext cx="4882518" cy="2730221"/>
            </a:xfrm>
            <a:custGeom>
              <a:avLst/>
              <a:gdLst/>
              <a:ahLst/>
              <a:cxnLst/>
              <a:rect l="l" t="t" r="r" b="b"/>
              <a:pathLst>
                <a:path w="4882518" h="2730221">
                  <a:moveTo>
                    <a:pt x="4722498" y="0"/>
                  </a:moveTo>
                  <a:lnTo>
                    <a:pt x="160020" y="0"/>
                  </a:lnTo>
                  <a:lnTo>
                    <a:pt x="0" y="160020"/>
                  </a:lnTo>
                  <a:lnTo>
                    <a:pt x="0" y="2570201"/>
                  </a:lnTo>
                  <a:lnTo>
                    <a:pt x="160020" y="2730221"/>
                  </a:lnTo>
                  <a:lnTo>
                    <a:pt x="4722498" y="2730221"/>
                  </a:lnTo>
                  <a:lnTo>
                    <a:pt x="4882518" y="2570201"/>
                  </a:lnTo>
                  <a:lnTo>
                    <a:pt x="4882518" y="160020"/>
                  </a:lnTo>
                  <a:lnTo>
                    <a:pt x="4722498" y="0"/>
                  </a:lnTo>
                  <a:close/>
                </a:path>
              </a:pathLst>
            </a:custGeom>
            <a:solidFill>
              <a:srgbClr val="003333"/>
            </a:solidFill>
            <a:ln w="28575" cap="sq">
              <a:solidFill>
                <a:srgbClr val="01FFFF"/>
              </a:solidFill>
              <a:prstDash val="solid"/>
              <a:miter/>
            </a:ln>
          </p:spPr>
        </p:sp>
        <p:sp>
          <p:nvSpPr>
            <p:cNvPr id="6" name="TextBox 6"/>
            <p:cNvSpPr txBox="1"/>
            <p:nvPr/>
          </p:nvSpPr>
          <p:spPr>
            <a:xfrm>
              <a:off x="63500" y="34925"/>
              <a:ext cx="4755518" cy="2631796"/>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722459" y="1123950"/>
            <a:ext cx="9190319" cy="1413510"/>
          </a:xfrm>
          <a:prstGeom prst="rect">
            <a:avLst/>
          </a:prstGeom>
        </p:spPr>
        <p:txBody>
          <a:bodyPr lIns="0" tIns="0" rIns="0" bIns="0" rtlCol="0" anchor="t">
            <a:spAutoFit/>
          </a:bodyPr>
          <a:lstStyle/>
          <a:p>
            <a:pPr algn="l">
              <a:lnSpc>
                <a:spcPts val="5400"/>
              </a:lnSpc>
            </a:pPr>
            <a:r>
              <a:rPr lang="en-US" sz="5400" b="1" spc="-140">
                <a:solidFill>
                  <a:srgbClr val="00F9FF"/>
                </a:solidFill>
                <a:latin typeface="Garet Bold"/>
                <a:ea typeface="Garet Bold"/>
                <a:cs typeface="Garet Bold"/>
                <a:sym typeface="Garet Bold"/>
              </a:rPr>
              <a:t>FONCTIONNEMENT DE L’INJECTION SQL AVEUGLE</a:t>
            </a:r>
          </a:p>
        </p:txBody>
      </p:sp>
      <p:sp>
        <p:nvSpPr>
          <p:cNvPr id="8" name="TextBox 8"/>
          <p:cNvSpPr txBox="1"/>
          <p:nvPr/>
        </p:nvSpPr>
        <p:spPr>
          <a:xfrm>
            <a:off x="1722459" y="3697991"/>
            <a:ext cx="15210064" cy="4061079"/>
          </a:xfrm>
          <a:prstGeom prst="rect">
            <a:avLst/>
          </a:prstGeom>
        </p:spPr>
        <p:txBody>
          <a:bodyPr lIns="0" tIns="0" rIns="0" bIns="0" rtlCol="0" anchor="t">
            <a:spAutoFit/>
          </a:bodyPr>
          <a:lstStyle/>
          <a:p>
            <a:pPr algn="just">
              <a:lnSpc>
                <a:spcPts val="3171"/>
              </a:lnSpc>
            </a:pPr>
            <a:r>
              <a:rPr lang="en-US" sz="2599">
                <a:solidFill>
                  <a:srgbClr val="FFFFFF"/>
                </a:solidFill>
                <a:latin typeface="Inter"/>
                <a:ea typeface="Inter"/>
                <a:cs typeface="Inter"/>
                <a:sym typeface="Inter"/>
              </a:rPr>
              <a:t>2. Time-Based Blind SQL Injection </a:t>
            </a:r>
          </a:p>
          <a:p>
            <a:pPr algn="just">
              <a:lnSpc>
                <a:spcPts val="2683"/>
              </a:lnSpc>
            </a:pPr>
            <a:endParaRPr lang="en-US" sz="2599">
              <a:solidFill>
                <a:srgbClr val="FFFFFF"/>
              </a:solidFill>
              <a:latin typeface="Inter"/>
              <a:ea typeface="Inter"/>
              <a:cs typeface="Inter"/>
              <a:sym typeface="Inter"/>
            </a:endParaRPr>
          </a:p>
          <a:p>
            <a:pPr algn="just">
              <a:lnSpc>
                <a:spcPts val="2683"/>
              </a:lnSpc>
            </a:pPr>
            <a:r>
              <a:rPr lang="en-US" sz="2199">
                <a:solidFill>
                  <a:srgbClr val="00F9FF"/>
                </a:solidFill>
                <a:latin typeface="Inter"/>
                <a:ea typeface="Inter"/>
                <a:cs typeface="Inter"/>
                <a:sym typeface="Inter"/>
              </a:rPr>
              <a:t>Dans cette variante, l’attaquant injecte une commande SQL qui force la base de données à attendre un certain temps avant de répondre. </a:t>
            </a:r>
          </a:p>
          <a:p>
            <a:pPr algn="just">
              <a:lnSpc>
                <a:spcPts val="2683"/>
              </a:lnSpc>
            </a:pPr>
            <a:endParaRPr lang="en-US" sz="2199">
              <a:solidFill>
                <a:srgbClr val="00F9FF"/>
              </a:solidFill>
              <a:latin typeface="Inter"/>
              <a:ea typeface="Inter"/>
              <a:cs typeface="Inter"/>
              <a:sym typeface="Inter"/>
            </a:endParaRPr>
          </a:p>
          <a:p>
            <a:pPr algn="just">
              <a:lnSpc>
                <a:spcPts val="2683"/>
              </a:lnSpc>
            </a:pPr>
            <a:r>
              <a:rPr lang="en-US" sz="2199">
                <a:solidFill>
                  <a:srgbClr val="00F9FF"/>
                </a:solidFill>
                <a:latin typeface="Inter"/>
                <a:ea typeface="Inter"/>
                <a:cs typeface="Inter"/>
                <a:sym typeface="Inter"/>
              </a:rPr>
              <a:t>S’il observe un retard dans la réponse, il peut en déduire que l’injection fonctionne.</a:t>
            </a:r>
          </a:p>
          <a:p>
            <a:pPr algn="just">
              <a:lnSpc>
                <a:spcPts val="2683"/>
              </a:lnSpc>
            </a:pPr>
            <a:endParaRPr lang="en-US" sz="2199">
              <a:solidFill>
                <a:srgbClr val="00F9FF"/>
              </a:solidFill>
              <a:latin typeface="Inter"/>
              <a:ea typeface="Inter"/>
              <a:cs typeface="Inter"/>
              <a:sym typeface="Inter"/>
            </a:endParaRPr>
          </a:p>
          <a:p>
            <a:pPr algn="just">
              <a:lnSpc>
                <a:spcPts val="2683"/>
              </a:lnSpc>
            </a:pPr>
            <a:r>
              <a:rPr lang="en-US" sz="2199">
                <a:solidFill>
                  <a:srgbClr val="00F9FF"/>
                </a:solidFill>
                <a:latin typeface="Inter"/>
                <a:ea typeface="Inter"/>
                <a:cs typeface="Inter"/>
                <a:sym typeface="Inter"/>
              </a:rPr>
              <a:t> Exemple :</a:t>
            </a:r>
          </a:p>
          <a:p>
            <a:pPr algn="just">
              <a:lnSpc>
                <a:spcPts val="2683"/>
              </a:lnSpc>
            </a:pPr>
            <a:endParaRPr lang="en-US" sz="2199">
              <a:solidFill>
                <a:srgbClr val="00F9FF"/>
              </a:solidFill>
              <a:latin typeface="Inter"/>
              <a:ea typeface="Inter"/>
              <a:cs typeface="Inter"/>
              <a:sym typeface="Inter"/>
            </a:endParaRPr>
          </a:p>
          <a:p>
            <a:pPr algn="just">
              <a:lnSpc>
                <a:spcPts val="2683"/>
              </a:lnSpc>
            </a:pPr>
            <a:r>
              <a:rPr lang="en-US" sz="2199">
                <a:solidFill>
                  <a:srgbClr val="FFDE59"/>
                </a:solidFill>
                <a:latin typeface="Inter"/>
                <a:ea typeface="Inter"/>
                <a:cs typeface="Inter"/>
                <a:sym typeface="Inter"/>
              </a:rPr>
              <a:t> id=1' AND SLEEP(5) -- </a:t>
            </a:r>
          </a:p>
          <a:p>
            <a:pPr algn="just">
              <a:lnSpc>
                <a:spcPts val="2683"/>
              </a:lnSpc>
            </a:pPr>
            <a:endParaRPr lang="en-US" sz="2199">
              <a:solidFill>
                <a:srgbClr val="FFDE59"/>
              </a:solidFill>
              <a:latin typeface="Inter"/>
              <a:ea typeface="Inter"/>
              <a:cs typeface="Inter"/>
              <a:sym typeface="Inter"/>
            </a:endParaRPr>
          </a:p>
          <a:p>
            <a:pPr algn="just">
              <a:lnSpc>
                <a:spcPts val="2683"/>
              </a:lnSpc>
            </a:pPr>
            <a:r>
              <a:rPr lang="en-US" sz="2199">
                <a:solidFill>
                  <a:srgbClr val="00F9FF"/>
                </a:solidFill>
                <a:latin typeface="Inter"/>
                <a:ea typeface="Inter"/>
                <a:cs typeface="Inter"/>
                <a:sym typeface="Inter"/>
              </a:rPr>
              <a:t>Si la page met 5 secondes à répondre, cela confirme la vulnérabilité. </a:t>
            </a:r>
          </a:p>
        </p:txBody>
      </p:sp>
      <p:sp>
        <p:nvSpPr>
          <p:cNvPr id="9" name="Freeform 9"/>
          <p:cNvSpPr/>
          <p:nvPr/>
        </p:nvSpPr>
        <p:spPr>
          <a:xfrm>
            <a:off x="14077443" y="1028700"/>
            <a:ext cx="2631364" cy="181803"/>
          </a:xfrm>
          <a:custGeom>
            <a:avLst/>
            <a:gdLst/>
            <a:ahLst/>
            <a:cxnLst/>
            <a:rect l="l" t="t" r="r" b="b"/>
            <a:pathLst>
              <a:path w="2631364" h="181803">
                <a:moveTo>
                  <a:pt x="0" y="0"/>
                </a:moveTo>
                <a:lnTo>
                  <a:pt x="2631364" y="0"/>
                </a:lnTo>
                <a:lnTo>
                  <a:pt x="2631364" y="181803"/>
                </a:lnTo>
                <a:lnTo>
                  <a:pt x="0" y="181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0798470" y="2613660"/>
            <a:ext cx="6460830" cy="592097"/>
          </a:xfrm>
          <a:prstGeom prst="rect">
            <a:avLst/>
          </a:prstGeom>
        </p:spPr>
        <p:txBody>
          <a:bodyPr lIns="0" tIns="0" rIns="0" bIns="0" rtlCol="0" anchor="t">
            <a:spAutoFit/>
          </a:bodyPr>
          <a:lstStyle/>
          <a:p>
            <a:pPr algn="l">
              <a:lnSpc>
                <a:spcPts val="2215"/>
              </a:lnSpc>
            </a:pPr>
            <a:r>
              <a:rPr lang="en-US" sz="2606" b="1" spc="101">
                <a:solidFill>
                  <a:srgbClr val="FFFFFF"/>
                </a:solidFill>
                <a:latin typeface="Garet Bold"/>
                <a:ea typeface="Garet Bold"/>
                <a:cs typeface="Garet Bold"/>
                <a:sym typeface="Garet Bold"/>
              </a:rPr>
              <a:t>TYPES D’INJECTIONS SQL AVEUGLES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1263</Words>
  <Application>Microsoft Office PowerPoint</Application>
  <PresentationFormat>Personnalisé</PresentationFormat>
  <Paragraphs>135</Paragraphs>
  <Slides>18</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18</vt:i4>
      </vt:variant>
    </vt:vector>
  </HeadingPairs>
  <TitlesOfParts>
    <vt:vector size="25" baseType="lpstr">
      <vt:lpstr>Garet</vt:lpstr>
      <vt:lpstr>Garet Bold</vt:lpstr>
      <vt:lpstr>Inter</vt:lpstr>
      <vt:lpstr>Calibri</vt:lpstr>
      <vt:lpstr>Inter Bold</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Blue Futuristic Cyber Security Presentation</dc:title>
  <cp:lastModifiedBy>Hadime Sawadogo</cp:lastModifiedBy>
  <cp:revision>5</cp:revision>
  <dcterms:created xsi:type="dcterms:W3CDTF">2006-08-16T00:00:00Z</dcterms:created>
  <dcterms:modified xsi:type="dcterms:W3CDTF">2025-04-07T08:38:51Z</dcterms:modified>
  <dc:identifier>DAGhugWks0U</dc:identifier>
</cp:coreProperties>
</file>